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6" r:id="rId2"/>
    <p:sldId id="368" r:id="rId3"/>
    <p:sldId id="343" r:id="rId4"/>
    <p:sldId id="345" r:id="rId5"/>
    <p:sldId id="346" r:id="rId6"/>
    <p:sldId id="347" r:id="rId7"/>
    <p:sldId id="351" r:id="rId8"/>
    <p:sldId id="349" r:id="rId9"/>
    <p:sldId id="353" r:id="rId10"/>
    <p:sldId id="352" r:id="rId11"/>
    <p:sldId id="354" r:id="rId12"/>
    <p:sldId id="320" r:id="rId13"/>
    <p:sldId id="357" r:id="rId14"/>
    <p:sldId id="359" r:id="rId15"/>
    <p:sldId id="358" r:id="rId16"/>
    <p:sldId id="356" r:id="rId17"/>
    <p:sldId id="365" r:id="rId18"/>
    <p:sldId id="355" r:id="rId19"/>
    <p:sldId id="361" r:id="rId20"/>
    <p:sldId id="362" r:id="rId21"/>
    <p:sldId id="363" r:id="rId22"/>
    <p:sldId id="364" r:id="rId23"/>
    <p:sldId id="360" r:id="rId24"/>
    <p:sldId id="348" r:id="rId25"/>
    <p:sldId id="322" r:id="rId26"/>
    <p:sldId id="323" r:id="rId27"/>
    <p:sldId id="324" r:id="rId28"/>
    <p:sldId id="341" r:id="rId29"/>
    <p:sldId id="367" r:id="rId30"/>
    <p:sldId id="3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A8F"/>
    <a:srgbClr val="9F2F78"/>
    <a:srgbClr val="000000"/>
    <a:srgbClr val="E01674"/>
    <a:srgbClr val="4D6BB4"/>
    <a:srgbClr val="9037A7"/>
    <a:srgbClr val="DA6200"/>
    <a:srgbClr val="0CE78C"/>
    <a:srgbClr val="A79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7" autoAdjust="0"/>
    <p:restoredTop sz="86845" autoAdjust="0"/>
  </p:normalViewPr>
  <p:slideViewPr>
    <p:cSldViewPr snapToGrid="0">
      <p:cViewPr varScale="1">
        <p:scale>
          <a:sx n="137" d="100"/>
          <a:sy n="137" d="100"/>
        </p:scale>
        <p:origin x="216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82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CCBA9-DE31-3943-992C-D275868B0AC7}">
      <dgm:prSet custT="1"/>
      <dgm:spPr/>
      <dgm:t>
        <a:bodyPr/>
        <a:lstStyle/>
        <a:p>
          <a:r>
            <a:rPr lang="en-US" sz="2000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 custT="1"/>
      <dgm:spPr/>
      <dgm:t>
        <a:bodyPr/>
        <a:lstStyle/>
        <a:p>
          <a:r>
            <a:rPr lang="en-US" sz="2000" kern="1200" dirty="0"/>
            <a:t>Find Nearest </a:t>
          </a:r>
          <a:r>
            <a:rPr lang="en-US" sz="2000" kern="1200" dirty="0">
              <a:solidFill>
                <a:srgbClr val="FFFFFF"/>
              </a:solidFill>
              <a:latin typeface="Avenir Book"/>
              <a:ea typeface="+mn-ea"/>
              <a:cs typeface="+mn-cs"/>
            </a:rPr>
            <a:t>edges</a:t>
          </a:r>
          <a:r>
            <a:rPr lang="en-US" sz="2000" kern="1200" dirty="0"/>
            <a:t>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Connectivity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4"/>
      <dgm:spPr/>
    </dgm:pt>
    <dgm:pt modelId="{2F0778EE-72DD-7B4F-9CD4-4AC82E44EAAF}" type="pres">
      <dgm:prSet presAssocID="{A4FCCBA9-DE31-3943-992C-D275868B0AC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0" presStyleCnt="4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0" presStyleCnt="4"/>
      <dgm:spPr/>
    </dgm:pt>
    <dgm:pt modelId="{4E353B0E-76AA-524B-9684-EFD678782009}" type="pres">
      <dgm:prSet presAssocID="{BC8BA416-3A9A-6A47-A789-C6F932D5687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1" presStyleCnt="4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1" presStyleCnt="4"/>
      <dgm:spPr/>
    </dgm:pt>
    <dgm:pt modelId="{CEBF0C0A-E720-1E4B-9211-7518186DB340}" type="pres">
      <dgm:prSet presAssocID="{84C40CCB-4CAA-BA4D-A258-327D8CA2A1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2" presStyleCnt="4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2" presStyleCnt="4"/>
      <dgm:spPr/>
    </dgm:pt>
    <dgm:pt modelId="{04AE707A-5823-DE4B-B1FB-329E9482B8F9}" type="pres">
      <dgm:prSet presAssocID="{846B3E84-C165-8B4A-BABC-7D7D027B4F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0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8DD9B0A6-1C4E-7F4E-8CA2-5690826F64E2}" srcId="{2B5248A9-5DD5-4642-BF72-7A17E294B718}" destId="{84C40CCB-4CAA-BA4D-A258-327D8CA2A124}" srcOrd="2" destOrd="0" parTransId="{BFE24355-DBB9-1E4E-A466-4A374A788358}" sibTransId="{6064E1CB-D1ED-B24D-8CDA-1402CABA5D4E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3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1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FEE2722E-E2CC-644D-AF68-65D84A8EB01D}" type="presParOf" srcId="{9F8BA051-5353-7A49-959B-8EB9E70A0794}" destId="{FDC678F7-6760-194D-AE0B-62AA59FEEEB4}" srcOrd="0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1" destOrd="0" presId="urn:microsoft.com/office/officeart/2005/8/layout/list1"/>
    <dgm:cxn modelId="{089DDBE2-C896-C74D-AC72-F92F1F97D172}" type="presParOf" srcId="{9F8BA051-5353-7A49-959B-8EB9E70A0794}" destId="{27053B7F-CFC0-9649-902F-F41DF67167FD}" srcOrd="2" destOrd="0" presId="urn:microsoft.com/office/officeart/2005/8/layout/list1"/>
    <dgm:cxn modelId="{AAAF56E8-B324-1D43-BB75-DE5FDDDAC977}" type="presParOf" srcId="{9F8BA051-5353-7A49-959B-8EB9E70A0794}" destId="{D18D0FAD-FF0C-7E44-82A0-CE0CA29FB288}" srcOrd="3" destOrd="0" presId="urn:microsoft.com/office/officeart/2005/8/layout/list1"/>
    <dgm:cxn modelId="{060911F9-6EA9-8E41-B681-762A9A07C1E1}" type="presParOf" srcId="{9F8BA051-5353-7A49-959B-8EB9E70A0794}" destId="{51CED374-CD6D-1144-BF18-B3FFE82936F9}" srcOrd="4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5" destOrd="0" presId="urn:microsoft.com/office/officeart/2005/8/layout/list1"/>
    <dgm:cxn modelId="{F49330DA-B783-A24B-95FE-B32D449C9E64}" type="presParOf" srcId="{9F8BA051-5353-7A49-959B-8EB9E70A0794}" destId="{C496D8C5-DD84-C24A-8684-88BAEBE98BA0}" srcOrd="6" destOrd="0" presId="urn:microsoft.com/office/officeart/2005/8/layout/list1"/>
    <dgm:cxn modelId="{B3A71735-AA60-D749-814E-E528A3BF3963}" type="presParOf" srcId="{9F8BA051-5353-7A49-959B-8EB9E70A0794}" destId="{E6D0043C-C242-3C4C-A4C8-52822A9F4283}" srcOrd="7" destOrd="0" presId="urn:microsoft.com/office/officeart/2005/8/layout/list1"/>
    <dgm:cxn modelId="{8F4932DB-C4C4-BC46-85B7-FB9C3FCE9E80}" type="presParOf" srcId="{9F8BA051-5353-7A49-959B-8EB9E70A0794}" destId="{0ED27B17-A25C-684A-AAB1-1B80FC33ABF9}" srcOrd="8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9" destOrd="0" presId="urn:microsoft.com/office/officeart/2005/8/layout/list1"/>
    <dgm:cxn modelId="{7055B102-5090-DA46-8FE2-E3D873F5ECD7}" type="presParOf" srcId="{9F8BA051-5353-7A49-959B-8EB9E70A0794}" destId="{2E125013-6B7C-1649-B1C1-723E5BCDAE62}" srcOrd="10" destOrd="0" presId="urn:microsoft.com/office/officeart/2005/8/layout/list1"/>
    <dgm:cxn modelId="{AE08CD41-4651-D444-894E-097E7264D6CE}" type="presParOf" srcId="{9F8BA051-5353-7A49-959B-8EB9E70A0794}" destId="{377E5D20-D643-5843-903F-D29763EFA4A3}" srcOrd="11" destOrd="0" presId="urn:microsoft.com/office/officeart/2005/8/layout/list1"/>
    <dgm:cxn modelId="{FBCB8154-2E5E-6A4C-97A9-E66674122FD4}" type="presParOf" srcId="{9F8BA051-5353-7A49-959B-8EB9E70A0794}" destId="{68F7FD06-530B-2143-B773-BA89ECE4D587}" srcOrd="12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3" destOrd="0" presId="urn:microsoft.com/office/officeart/2005/8/layout/list1"/>
    <dgm:cxn modelId="{454FA263-5D5A-024F-9A3F-35658E8FD4E2}" type="presParOf" srcId="{9F8BA051-5353-7A49-959B-8EB9E70A0794}" destId="{7190E146-0178-A344-B5E2-2EAD21232CC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53B7F-CFC0-9649-902F-F41DF67167FD}">
      <dsp:nvSpPr>
        <dsp:cNvPr id="0" name=""/>
        <dsp:cNvSpPr/>
      </dsp:nvSpPr>
      <dsp:spPr>
        <a:xfrm>
          <a:off x="0" y="12441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9489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Filter noise points</a:t>
          </a:r>
        </a:p>
      </dsp:txBody>
      <dsp:txXfrm>
        <a:off x="230875" y="977754"/>
        <a:ext cx="2771121" cy="532758"/>
      </dsp:txXfrm>
    </dsp:sp>
    <dsp:sp modelId="{C496D8C5-DD84-C24A-8684-88BAEBE98BA0}">
      <dsp:nvSpPr>
        <dsp:cNvPr id="0" name=""/>
        <dsp:cNvSpPr/>
      </dsp:nvSpPr>
      <dsp:spPr>
        <a:xfrm>
          <a:off x="0" y="21513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18561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Find Nearest </a:t>
          </a:r>
          <a:r>
            <a:rPr lang="en-US" sz="2000" kern="1200" dirty="0">
              <a:solidFill>
                <a:srgbClr val="FFFFFF"/>
              </a:solidFill>
              <a:latin typeface="Avenir Book"/>
              <a:ea typeface="+mn-ea"/>
              <a:cs typeface="+mn-cs"/>
            </a:rPr>
            <a:t>edges</a:t>
          </a:r>
          <a:r>
            <a:rPr lang="en-US" sz="2000" kern="1200" dirty="0"/>
            <a:t> as Candidate</a:t>
          </a:r>
        </a:p>
      </dsp:txBody>
      <dsp:txXfrm>
        <a:off x="230875" y="1884954"/>
        <a:ext cx="2771121" cy="532758"/>
      </dsp:txXfrm>
    </dsp:sp>
    <dsp:sp modelId="{2E125013-6B7C-1649-B1C1-723E5BCDAE62}">
      <dsp:nvSpPr>
        <dsp:cNvPr id="0" name=""/>
        <dsp:cNvSpPr/>
      </dsp:nvSpPr>
      <dsp:spPr>
        <a:xfrm>
          <a:off x="0" y="30585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27633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Consider Connectivity</a:t>
          </a:r>
        </a:p>
      </dsp:txBody>
      <dsp:txXfrm>
        <a:off x="230875" y="2792154"/>
        <a:ext cx="2771121" cy="532758"/>
      </dsp:txXfrm>
    </dsp:sp>
    <dsp:sp modelId="{7190E146-0178-A344-B5E2-2EAD21232CCA}">
      <dsp:nvSpPr>
        <dsp:cNvPr id="0" name=""/>
        <dsp:cNvSpPr/>
      </dsp:nvSpPr>
      <dsp:spPr>
        <a:xfrm>
          <a:off x="0" y="39657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705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Optimal path</a:t>
          </a:r>
        </a:p>
      </dsp:txBody>
      <dsp:txXfrm>
        <a:off x="230875" y="3699354"/>
        <a:ext cx="277112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route consider dynamic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50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90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0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03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come from the paper of PUNCH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11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05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Live traffic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map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user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6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5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79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55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8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5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2018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  <p:sldLayoutId id="21474836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6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9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cid:image002.png@01D384BA.8AD625B0" TargetMode="External"/><Relationship Id="rId3" Type="http://schemas.openxmlformats.org/officeDocument/2006/relationships/image" Target="../media/image14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cid:image001.png@01D384BA.8AD625B0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hyperlink" Target="https://github.com/Telenav/open-source-spec/blob/master/valhalla/resource/pictures/valhalla-tile-level-details.pn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hyperlink" Target="https://github.com/Telenav/open-source-spec/blob/master/valhalla/resource/pictures/germany-tiles.png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Open Source for Navigation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Xun(Perry) Liu</a:t>
            </a:r>
          </a:p>
          <a:p>
            <a:r>
              <a:rPr lang="en-US" dirty="0"/>
              <a:t>4/10/2019</a:t>
            </a:r>
          </a:p>
        </p:txBody>
      </p:sp>
    </p:spTree>
    <p:extLst>
      <p:ext uri="{BB962C8B-B14F-4D97-AF65-F5344CB8AC3E}">
        <p14:creationId xmlns:p14="http://schemas.microsoft.com/office/powerpoint/2010/main" val="30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5421454" y="3427246"/>
            <a:ext cx="4369443" cy="443654"/>
          </a:xfrm>
        </p:spPr>
        <p:txBody>
          <a:bodyPr/>
          <a:lstStyle/>
          <a:p>
            <a:r>
              <a:rPr lang="en-US" b="1" dirty="0"/>
              <a:t>Improvement on Current product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421454" y="4080018"/>
            <a:ext cx="6654799" cy="197959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Fix boundary at space level, then try at tile level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Re-build boundary’s connectivity based on geometry and road names/type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E48AE-A333-A748-9483-46C902E2E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47" y="3124840"/>
            <a:ext cx="4835635" cy="2500243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82B854A-2DF1-E045-A347-AA808FA5A49D}"/>
              </a:ext>
            </a:extLst>
          </p:cNvPr>
          <p:cNvSpPr txBox="1">
            <a:spLocks/>
          </p:cNvSpPr>
          <p:nvPr/>
        </p:nvSpPr>
        <p:spPr>
          <a:xfrm>
            <a:off x="0" y="1697518"/>
            <a:ext cx="6654799" cy="579151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level data organization affects feature tradeoff</a:t>
            </a:r>
          </a:p>
        </p:txBody>
      </p:sp>
    </p:spTree>
    <p:extLst>
      <p:ext uri="{BB962C8B-B14F-4D97-AF65-F5344CB8AC3E}">
        <p14:creationId xmlns:p14="http://schemas.microsoft.com/office/powerpoint/2010/main" val="11342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1026" name="Picture 2" descr="ROAD CLOSED &#10;EVENT IN PROGRESS ">
            <a:extLst>
              <a:ext uri="{FF2B5EF4-FFF2-40B4-BE49-F238E27FC236}">
                <a16:creationId xmlns:a16="http://schemas.microsoft.com/office/drawing/2014/main" id="{B3820281-6080-9941-A60A-6745FE81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49" y="2810595"/>
            <a:ext cx="3641967" cy="24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D73041-B201-B741-98FA-059DE2E94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9389" y="2810594"/>
            <a:ext cx="4036359" cy="2427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2DF30-A160-D640-AE72-1C6E049C1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060" y="2810594"/>
            <a:ext cx="4148865" cy="24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 err="1"/>
              <a:t>Chanllege</a:t>
            </a:r>
            <a:r>
              <a:rPr lang="en-US" b="1" dirty="0"/>
              <a:t> of routing + dynamic 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40A10-3CE3-1545-B0CD-E78AF6889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381" y="1083670"/>
            <a:ext cx="4982173" cy="5393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A0E2DA-D47E-3E46-9687-10F1F1F9BA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27" y="1526340"/>
            <a:ext cx="6277821" cy="4268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E69A3-005E-F84A-998C-2D3F8684D92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731" y="848130"/>
            <a:ext cx="6884664" cy="562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6D7ABD4F-4064-A042-B599-8A125788A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18312"/>
            <a:ext cx="71151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">
            <a:extLst>
              <a:ext uri="{FF2B5EF4-FFF2-40B4-BE49-F238E27FC236}">
                <a16:creationId xmlns:a16="http://schemas.microsoft.com/office/drawing/2014/main" id="{DE2DE239-BEF4-5C40-A8A2-41A3AF4DC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16362"/>
              </p:ext>
            </p:extLst>
          </p:nvPr>
        </p:nvGraphicFramePr>
        <p:xfrm>
          <a:off x="7115175" y="1623701"/>
          <a:ext cx="5076824" cy="3709110"/>
        </p:xfrm>
        <a:graphic>
          <a:graphicData uri="http://schemas.openxmlformats.org/drawingml/2006/table">
            <a:tbl>
              <a:tblPr/>
              <a:tblGrid>
                <a:gridCol w="160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FC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Edge 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Percent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cs-CZ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38,342,700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81.63%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5,384,555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11.46%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1,810,361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3.85%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1,012,161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2.15%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is-I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417,404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0.889%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594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Total Edge 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46,967,181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AD521-C331-BD4E-996E-4200159675C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Prune and Shrink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D656F48-F590-1244-A7DD-EDD9D542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217993"/>
            <a:ext cx="6889173" cy="545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6C13C84-CA37-F248-A838-069F4AEF1E03}"/>
              </a:ext>
            </a:extLst>
          </p:cNvPr>
          <p:cNvSpPr txBox="1">
            <a:spLocks/>
          </p:cNvSpPr>
          <p:nvPr/>
        </p:nvSpPr>
        <p:spPr>
          <a:xfrm>
            <a:off x="8374364" y="915711"/>
            <a:ext cx="2653469" cy="3250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When to promote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3E21F-18B6-7240-9654-94AAAED7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3423" y="1793126"/>
            <a:ext cx="4235353" cy="376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484BA3-12DC-4C40-AFCB-AB01340C22D3}"/>
              </a:ext>
            </a:extLst>
          </p:cNvPr>
          <p:cNvSpPr/>
          <p:nvPr/>
        </p:nvSpPr>
        <p:spPr bwMode="gray">
          <a:xfrm>
            <a:off x="371474" y="1204447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A14DC-C4DE-984D-BE3A-D03979EAB876}"/>
              </a:ext>
            </a:extLst>
          </p:cNvPr>
          <p:cNvSpPr/>
          <p:nvPr/>
        </p:nvSpPr>
        <p:spPr bwMode="gray">
          <a:xfrm>
            <a:off x="3754148" y="1217993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31B84-3C24-5848-A0F0-C17E9808390A}"/>
              </a:ext>
            </a:extLst>
          </p:cNvPr>
          <p:cNvSpPr/>
          <p:nvPr/>
        </p:nvSpPr>
        <p:spPr bwMode="gray">
          <a:xfrm>
            <a:off x="447966" y="3944957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07A123-631A-914B-AE50-407E1CA46F75}"/>
              </a:ext>
            </a:extLst>
          </p:cNvPr>
          <p:cNvSpPr/>
          <p:nvPr/>
        </p:nvSpPr>
        <p:spPr bwMode="gray">
          <a:xfrm>
            <a:off x="3841102" y="3927288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B0BC2-6E2B-AE4C-8A3B-2EDFD524EA86}"/>
              </a:ext>
            </a:extLst>
          </p:cNvPr>
          <p:cNvSpPr/>
          <p:nvPr/>
        </p:nvSpPr>
        <p:spPr bwMode="gray">
          <a:xfrm>
            <a:off x="7222548" y="733251"/>
            <a:ext cx="4845627" cy="495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2653469" cy="325008"/>
          </a:xfrm>
        </p:spPr>
        <p:txBody>
          <a:bodyPr/>
          <a:lstStyle/>
          <a:p>
            <a:r>
              <a:rPr lang="en-US" b="1" dirty="0"/>
              <a:t>Miss best candidate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FBFB7-D01D-7240-A842-922EB36B5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74130"/>
            <a:ext cx="5744160" cy="3155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3E951-858E-5940-9BC8-73E183AC9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842" y="2274130"/>
            <a:ext cx="5141171" cy="32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Partition the graph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By fixed size grid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6E6E4B-57FF-C34F-BE83-519F6A928916}"/>
              </a:ext>
            </a:extLst>
          </p:cNvPr>
          <p:cNvGrpSpPr/>
          <p:nvPr/>
        </p:nvGrpSpPr>
        <p:grpSpPr>
          <a:xfrm>
            <a:off x="292536" y="1597372"/>
            <a:ext cx="5292725" cy="4248150"/>
            <a:chOff x="352357" y="1229502"/>
            <a:chExt cx="5292725" cy="4248150"/>
          </a:xfrm>
        </p:grpSpPr>
        <p:pic>
          <p:nvPicPr>
            <p:cNvPr id="19" name="Picture 91">
              <a:extLst>
                <a:ext uri="{FF2B5EF4-FFF2-40B4-BE49-F238E27FC236}">
                  <a16:creationId xmlns:a16="http://schemas.microsoft.com/office/drawing/2014/main" id="{599AA9A5-CECB-D549-9D6B-F9840A2A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2" y="1445402"/>
              <a:ext cx="4752975" cy="386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Line 68">
              <a:extLst>
                <a:ext uri="{FF2B5EF4-FFF2-40B4-BE49-F238E27FC236}">
                  <a16:creationId xmlns:a16="http://schemas.microsoft.com/office/drawing/2014/main" id="{718843CD-EB32-2A42-8954-AA9F01D71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2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69">
              <a:extLst>
                <a:ext uri="{FF2B5EF4-FFF2-40B4-BE49-F238E27FC236}">
                  <a16:creationId xmlns:a16="http://schemas.microsoft.com/office/drawing/2014/main" id="{3EB8E06A-0E85-3B43-92D2-161E941A9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0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70">
              <a:extLst>
                <a:ext uri="{FF2B5EF4-FFF2-40B4-BE49-F238E27FC236}">
                  <a16:creationId xmlns:a16="http://schemas.microsoft.com/office/drawing/2014/main" id="{60A7CA2E-5E68-9942-989F-12B2F2735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48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71">
              <a:extLst>
                <a:ext uri="{FF2B5EF4-FFF2-40B4-BE49-F238E27FC236}">
                  <a16:creationId xmlns:a16="http://schemas.microsoft.com/office/drawing/2014/main" id="{EE26D57C-8565-D045-8B47-B6A4AE218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6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72">
              <a:extLst>
                <a:ext uri="{FF2B5EF4-FFF2-40B4-BE49-F238E27FC236}">
                  <a16:creationId xmlns:a16="http://schemas.microsoft.com/office/drawing/2014/main" id="{EA5D7E50-7B53-694A-AD16-CF9DFE460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3">
              <a:extLst>
                <a:ext uri="{FF2B5EF4-FFF2-40B4-BE49-F238E27FC236}">
                  <a16:creationId xmlns:a16="http://schemas.microsoft.com/office/drawing/2014/main" id="{382BCCA7-B790-EE4D-BC37-2D1AD25CE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1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4">
              <a:extLst>
                <a:ext uri="{FF2B5EF4-FFF2-40B4-BE49-F238E27FC236}">
                  <a16:creationId xmlns:a16="http://schemas.microsoft.com/office/drawing/2014/main" id="{2E992EAC-7AD8-6340-BC50-85BB9B1BC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5">
              <a:extLst>
                <a:ext uri="{FF2B5EF4-FFF2-40B4-BE49-F238E27FC236}">
                  <a16:creationId xmlns:a16="http://schemas.microsoft.com/office/drawing/2014/main" id="{09EE597D-74E3-5541-A686-548424FC2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54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76">
              <a:extLst>
                <a:ext uri="{FF2B5EF4-FFF2-40B4-BE49-F238E27FC236}">
                  <a16:creationId xmlns:a16="http://schemas.microsoft.com/office/drawing/2014/main" id="{7CDA34A0-1E82-F044-9005-37EFC9A1F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2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77">
              <a:extLst>
                <a:ext uri="{FF2B5EF4-FFF2-40B4-BE49-F238E27FC236}">
                  <a16:creationId xmlns:a16="http://schemas.microsoft.com/office/drawing/2014/main" id="{8D00D197-74EB-8B4C-923D-4AB4B574A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9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78">
              <a:extLst>
                <a:ext uri="{FF2B5EF4-FFF2-40B4-BE49-F238E27FC236}">
                  <a16:creationId xmlns:a16="http://schemas.microsoft.com/office/drawing/2014/main" id="{0BB04B69-A58E-A14D-86A5-A3ECF6E46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79">
              <a:extLst>
                <a:ext uri="{FF2B5EF4-FFF2-40B4-BE49-F238E27FC236}">
                  <a16:creationId xmlns:a16="http://schemas.microsoft.com/office/drawing/2014/main" id="{FE4A96E9-157D-BE4A-AAAC-D22808ECD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2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B6BDD23B-A327-1A45-9E9C-744BDFD7F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4454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81">
              <a:extLst>
                <a:ext uri="{FF2B5EF4-FFF2-40B4-BE49-F238E27FC236}">
                  <a16:creationId xmlns:a16="http://schemas.microsoft.com/office/drawing/2014/main" id="{5DC0B355-50F0-1845-B8B5-28EA89AF0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8772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82">
              <a:extLst>
                <a:ext uri="{FF2B5EF4-FFF2-40B4-BE49-F238E27FC236}">
                  <a16:creationId xmlns:a16="http://schemas.microsoft.com/office/drawing/2014/main" id="{E316D2E4-F768-4E41-A7FF-747DA6678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3090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83">
              <a:extLst>
                <a:ext uri="{FF2B5EF4-FFF2-40B4-BE49-F238E27FC236}">
                  <a16:creationId xmlns:a16="http://schemas.microsoft.com/office/drawing/2014/main" id="{68C4C56F-D924-9647-8039-EFD2EB45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7408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84">
              <a:extLst>
                <a:ext uri="{FF2B5EF4-FFF2-40B4-BE49-F238E27FC236}">
                  <a16:creationId xmlns:a16="http://schemas.microsoft.com/office/drawing/2014/main" id="{CF4EA523-F540-A14E-B77D-7B3B38A2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174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5">
              <a:extLst>
                <a:ext uri="{FF2B5EF4-FFF2-40B4-BE49-F238E27FC236}">
                  <a16:creationId xmlns:a16="http://schemas.microsoft.com/office/drawing/2014/main" id="{F67E04B5-1632-FD45-B517-B3134367F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6059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86">
              <a:extLst>
                <a:ext uri="{FF2B5EF4-FFF2-40B4-BE49-F238E27FC236}">
                  <a16:creationId xmlns:a16="http://schemas.microsoft.com/office/drawing/2014/main" id="{FF74B6BE-2972-3F46-B2C7-77D7845DC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0377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87">
              <a:extLst>
                <a:ext uri="{FF2B5EF4-FFF2-40B4-BE49-F238E27FC236}">
                  <a16:creationId xmlns:a16="http://schemas.microsoft.com/office/drawing/2014/main" id="{6ABB7B81-CC93-D14C-A560-A7DCD3A3D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4695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88">
              <a:extLst>
                <a:ext uri="{FF2B5EF4-FFF2-40B4-BE49-F238E27FC236}">
                  <a16:creationId xmlns:a16="http://schemas.microsoft.com/office/drawing/2014/main" id="{C618148F-4FD0-3945-A5FB-AB0D66518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9013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89">
              <a:extLst>
                <a:ext uri="{FF2B5EF4-FFF2-40B4-BE49-F238E27FC236}">
                  <a16:creationId xmlns:a16="http://schemas.microsoft.com/office/drawing/2014/main" id="{87C0065B-B11E-144B-8DC8-BBDCD1CF6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5333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2FF61C6-8EA1-F24F-B962-19B6D8DD1F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35" y="2767931"/>
            <a:ext cx="4553588" cy="3378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E9819-48A2-F74B-9AF8-2850AD8EA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182" y="3028601"/>
            <a:ext cx="749300" cy="762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1AD82E6-E525-3D4D-95A4-092DC9FF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086" y="588634"/>
            <a:ext cx="1781999" cy="18122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08E335-58CD-B64D-B5DE-3A4E6DE7CF80}"/>
              </a:ext>
            </a:extLst>
          </p:cNvPr>
          <p:cNvSpPr/>
          <p:nvPr/>
        </p:nvSpPr>
        <p:spPr bwMode="gray">
          <a:xfrm>
            <a:off x="7226640" y="862114"/>
            <a:ext cx="1225834" cy="1225834"/>
          </a:xfrm>
          <a:prstGeom prst="rect">
            <a:avLst/>
          </a:prstGeom>
          <a:solidFill>
            <a:schemeClr val="accent4">
              <a:tint val="65000"/>
              <a:alpha val="45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31B70C-6FB2-1D46-8925-E4FCEB63C41A}"/>
              </a:ext>
            </a:extLst>
          </p:cNvPr>
          <p:cNvSpPr/>
          <p:nvPr/>
        </p:nvSpPr>
        <p:spPr bwMode="gray">
          <a:xfrm>
            <a:off x="9328875" y="970895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Boundary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edges</a:t>
            </a:r>
            <a:endParaRPr lang="en-US" sz="2000" b="1" dirty="0"/>
          </a:p>
        </p:txBody>
      </p:sp>
      <p:sp>
        <p:nvSpPr>
          <p:cNvPr id="46" name="Left Arrow 45">
            <a:extLst>
              <a:ext uri="{FF2B5EF4-FFF2-40B4-BE49-F238E27FC236}">
                <a16:creationId xmlns:a16="http://schemas.microsoft.com/office/drawing/2014/main" id="{21C125D9-0558-5E40-AA13-928DCB68234B}"/>
              </a:ext>
            </a:extLst>
          </p:cNvPr>
          <p:cNvSpPr/>
          <p:nvPr/>
        </p:nvSpPr>
        <p:spPr bwMode="gray">
          <a:xfrm>
            <a:off x="8734082" y="1200522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2C4F52B-7931-8343-A372-A24FF4AAA9CE}"/>
              </a:ext>
            </a:extLst>
          </p:cNvPr>
          <p:cNvSpPr/>
          <p:nvPr/>
        </p:nvSpPr>
        <p:spPr bwMode="gray">
          <a:xfrm>
            <a:off x="8668169" y="46597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Boundary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edges</a:t>
            </a:r>
            <a:endParaRPr lang="en-US" sz="2000" b="1" dirty="0"/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8A8AEA3E-12A1-A64B-AAE7-DCF6C32A8EB1}"/>
              </a:ext>
            </a:extLst>
          </p:cNvPr>
          <p:cNvSpPr/>
          <p:nvPr/>
        </p:nvSpPr>
        <p:spPr bwMode="gray">
          <a:xfrm rot="20409005">
            <a:off x="8065387" y="420307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3086800-C162-9D4C-8627-2D0B2A34FFB3}"/>
              </a:ext>
            </a:extLst>
          </p:cNvPr>
          <p:cNvSpPr/>
          <p:nvPr/>
        </p:nvSpPr>
        <p:spPr bwMode="gray">
          <a:xfrm>
            <a:off x="4733359" y="627295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Boundary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edges</a:t>
            </a:r>
            <a:endParaRPr lang="en-US" sz="2000" b="1" dirty="0"/>
          </a:p>
        </p:txBody>
      </p:sp>
      <p:sp>
        <p:nvSpPr>
          <p:cNvPr id="50" name="Left Arrow 49">
            <a:extLst>
              <a:ext uri="{FF2B5EF4-FFF2-40B4-BE49-F238E27FC236}">
                <a16:creationId xmlns:a16="http://schemas.microsoft.com/office/drawing/2014/main" id="{4374D8DB-4193-4A44-9C6F-38644D51374A}"/>
              </a:ext>
            </a:extLst>
          </p:cNvPr>
          <p:cNvSpPr/>
          <p:nvPr/>
        </p:nvSpPr>
        <p:spPr bwMode="gray">
          <a:xfrm rot="10800000">
            <a:off x="6329193" y="834919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0.02107 L 0.36003 -0.28773 " pathEditMode="relative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Customizable Route planning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196" y="1189280"/>
            <a:ext cx="5994875" cy="886396"/>
          </a:xfrm>
        </p:spPr>
        <p:txBody>
          <a:bodyPr/>
          <a:lstStyle/>
          <a:p>
            <a:r>
              <a:rPr lang="en-US" b="1" dirty="0"/>
              <a:t>Step 1: Metric independent preprocessing</a:t>
            </a:r>
          </a:p>
          <a:p>
            <a:r>
              <a:rPr lang="en-US" b="1" dirty="0"/>
              <a:t>            Graph partition, preprocessing, hours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84317F9-7609-4C41-8357-F125F497CE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480" y="23158"/>
            <a:ext cx="4829320" cy="3804170"/>
          </a:xfrm>
          <a:prstGeom prst="rect">
            <a:avLst/>
          </a:prstGeom>
        </p:spPr>
      </p:pic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FA6EF2AA-D0C0-1B45-BE4A-488A3EADC3C3}"/>
              </a:ext>
            </a:extLst>
          </p:cNvPr>
          <p:cNvSpPr txBox="1">
            <a:spLocks/>
          </p:cNvSpPr>
          <p:nvPr/>
        </p:nvSpPr>
        <p:spPr>
          <a:xfrm>
            <a:off x="457197" y="2553174"/>
            <a:ext cx="5994875" cy="12741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2: Customization</a:t>
            </a:r>
          </a:p>
          <a:p>
            <a:r>
              <a:rPr lang="en-US" b="1" dirty="0"/>
              <a:t>            Apply dynamic information with cost model</a:t>
            </a:r>
          </a:p>
          <a:p>
            <a:r>
              <a:rPr lang="en-US" b="1" dirty="0"/>
              <a:t>            Each round of traffic update, seconds</a:t>
            </a:r>
          </a:p>
          <a:p>
            <a:r>
              <a:rPr lang="en-US" b="1" dirty="0"/>
              <a:t>    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CB4A59AC-AADD-6B47-9A3C-12E2B84B4A76}"/>
              </a:ext>
            </a:extLst>
          </p:cNvPr>
          <p:cNvSpPr txBox="1">
            <a:spLocks/>
          </p:cNvSpPr>
          <p:nvPr/>
        </p:nvSpPr>
        <p:spPr>
          <a:xfrm>
            <a:off x="457198" y="4304826"/>
            <a:ext cx="5994875" cy="12741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3: Query</a:t>
            </a:r>
          </a:p>
          <a:p>
            <a:r>
              <a:rPr lang="en-US" b="1" dirty="0"/>
              <a:t>            Real time, per request, </a:t>
            </a:r>
            <a:r>
              <a:rPr lang="en-US" b="1" dirty="0" err="1"/>
              <a:t>mili</a:t>
            </a:r>
            <a:r>
              <a:rPr lang="en-US" b="1" dirty="0"/>
              <a:t>-seconds</a:t>
            </a:r>
          </a:p>
          <a:p>
            <a:r>
              <a:rPr lang="en-US" b="1" dirty="0"/>
              <a:t>   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18A505A-AA98-E049-B50E-141F6E7104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567" y="3686717"/>
            <a:ext cx="4076700" cy="2819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359A630-9136-BB42-AC5D-233225FAD3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293" y="3800523"/>
            <a:ext cx="6251249" cy="1856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CB2CA2-F8B6-5744-8D67-E4AFB4018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4" y="5526742"/>
            <a:ext cx="7581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EFEB8CF9-A448-734C-AF3D-939C6AD96B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760" y="1319043"/>
            <a:ext cx="3752342" cy="5046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E5E771-1422-B24A-97CE-C98DFD086B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447" y="1428095"/>
            <a:ext cx="4825982" cy="41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F122F-DA89-3C46-9EDB-15E6FB565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2911"/>
            <a:ext cx="12192000" cy="64856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119C1B-1547-8345-9F25-29CCF1C416D1}"/>
              </a:ext>
            </a:extLst>
          </p:cNvPr>
          <p:cNvSpPr/>
          <p:nvPr/>
        </p:nvSpPr>
        <p:spPr bwMode="gray">
          <a:xfrm>
            <a:off x="27993" y="2450681"/>
            <a:ext cx="2817845" cy="263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FC05AD-A3B3-2542-9EC1-89AF64E8193C}"/>
              </a:ext>
            </a:extLst>
          </p:cNvPr>
          <p:cNvSpPr/>
          <p:nvPr/>
        </p:nvSpPr>
        <p:spPr bwMode="gray">
          <a:xfrm>
            <a:off x="9753732" y="4134070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xit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261257" y="5603012"/>
            <a:ext cx="3844212" cy="704922"/>
          </a:xfrm>
        </p:spPr>
        <p:txBody>
          <a:bodyPr/>
          <a:lstStyle/>
          <a:p>
            <a:r>
              <a:rPr lang="en-US" dirty="0"/>
              <a:t>How to organize </a:t>
            </a:r>
            <a:r>
              <a:rPr lang="en-US" dirty="0" err="1"/>
              <a:t>mapdata</a:t>
            </a:r>
            <a:r>
              <a:rPr lang="en-US" dirty="0"/>
              <a:t> for map streaming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4A241-222C-F84D-82E4-683B01826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04" y="2408074"/>
            <a:ext cx="2971407" cy="1799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4289B-EE07-2C4D-A850-F197A2C02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33" y="1859901"/>
            <a:ext cx="2565400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6A9B4-EEBF-C84D-B41B-DC8953BF3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975" y="1343597"/>
            <a:ext cx="2933700" cy="40005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23C87DB-8641-2549-8A61-B5DA238CA2FD}"/>
              </a:ext>
            </a:extLst>
          </p:cNvPr>
          <p:cNvSpPr txBox="1">
            <a:spLocks/>
          </p:cNvSpPr>
          <p:nvPr/>
        </p:nvSpPr>
        <p:spPr>
          <a:xfrm>
            <a:off x="4278086" y="5603012"/>
            <a:ext cx="3844212" cy="7049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route consider dynamic information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7769E89-C0F1-C74A-9323-06EAD0C299B3}"/>
              </a:ext>
            </a:extLst>
          </p:cNvPr>
          <p:cNvSpPr txBox="1">
            <a:spLocks/>
          </p:cNvSpPr>
          <p:nvPr/>
        </p:nvSpPr>
        <p:spPr>
          <a:xfrm>
            <a:off x="8294915" y="5620906"/>
            <a:ext cx="3844212" cy="7049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 Matching when the map data is wrong</a:t>
            </a:r>
          </a:p>
        </p:txBody>
      </p:sp>
    </p:spTree>
    <p:extLst>
      <p:ext uri="{BB962C8B-B14F-4D97-AF65-F5344CB8AC3E}">
        <p14:creationId xmlns:p14="http://schemas.microsoft.com/office/powerpoint/2010/main" val="69852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build="p"/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050" name="Picture 2" descr="inertial_flow_description">
            <a:extLst>
              <a:ext uri="{FF2B5EF4-FFF2-40B4-BE49-F238E27FC236}">
                <a16:creationId xmlns:a16="http://schemas.microsoft.com/office/drawing/2014/main" id="{8F20F433-29F5-1545-9398-07B951AD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" y="281477"/>
            <a:ext cx="12192000" cy="66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Cut result of US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13BEE-F04F-C542-B200-07DAC2DE7A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878" y="1305497"/>
            <a:ext cx="9074790" cy="46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080001" y="4166562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Divide and conquer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Everything hide behind API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Docker/Lua/Cucumber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7219D7A-CE4A-E648-8551-4DF138BDDF2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330141" y="3555295"/>
            <a:ext cx="4369443" cy="443654"/>
          </a:xfrm>
        </p:spPr>
        <p:txBody>
          <a:bodyPr/>
          <a:lstStyle/>
          <a:p>
            <a:r>
              <a:rPr lang="en-US" b="1" dirty="0"/>
              <a:t>Improvement on Current product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C0246C-C6AC-9941-BED5-C3AEB6398A1C}"/>
              </a:ext>
            </a:extLst>
          </p:cNvPr>
          <p:cNvSpPr txBox="1">
            <a:spLocks/>
          </p:cNvSpPr>
          <p:nvPr/>
        </p:nvSpPr>
        <p:spPr>
          <a:xfrm>
            <a:off x="139540" y="1566359"/>
            <a:ext cx="6654799" cy="886398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 side could use different strategy compare with embedded side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Accurate algorithm matters especially for 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39181-B8EB-8F46-98A2-4E7A7A71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" y="2566582"/>
            <a:ext cx="2864734" cy="28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#3 Map Matching when the map data is wrong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A story about Lyft pick 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AE9372-A5E9-CC44-99F1-11D790CB34F9}"/>
              </a:ext>
            </a:extLst>
          </p:cNvPr>
          <p:cNvGrpSpPr/>
          <p:nvPr/>
        </p:nvGrpSpPr>
        <p:grpSpPr>
          <a:xfrm>
            <a:off x="7319410" y="1546739"/>
            <a:ext cx="3918980" cy="4714913"/>
            <a:chOff x="844469" y="1258901"/>
            <a:chExt cx="3918980" cy="4714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9FD68D-C06D-5743-9F9C-1168A156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69" y="1258901"/>
              <a:ext cx="3918980" cy="4714913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2EDD173C-2012-C744-8488-2C0A861A57EB}"/>
                </a:ext>
              </a:extLst>
            </p:cNvPr>
            <p:cNvSpPr/>
            <p:nvPr/>
          </p:nvSpPr>
          <p:spPr bwMode="gray">
            <a:xfrm rot="1324245">
              <a:off x="1840663" y="3939878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279978FA-5EEA-5743-9C06-7C352592C911}"/>
                </a:ext>
              </a:extLst>
            </p:cNvPr>
            <p:cNvSpPr txBox="1">
              <a:spLocks/>
            </p:cNvSpPr>
            <p:nvPr/>
          </p:nvSpPr>
          <p:spPr>
            <a:xfrm>
              <a:off x="2287121" y="4460790"/>
              <a:ext cx="1989439" cy="33855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No Map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C588F-8A0C-5243-9FF1-2958BF01B916}"/>
              </a:ext>
            </a:extLst>
          </p:cNvPr>
          <p:cNvGrpSpPr/>
          <p:nvPr/>
        </p:nvGrpSpPr>
        <p:grpSpPr>
          <a:xfrm>
            <a:off x="457200" y="1716017"/>
            <a:ext cx="5577788" cy="4664113"/>
            <a:chOff x="6614212" y="1428095"/>
            <a:chExt cx="5577788" cy="46641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6AA6B0-E6BB-8241-B656-18BA456A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212" y="1428095"/>
              <a:ext cx="3906280" cy="4664113"/>
            </a:xfrm>
            <a:prstGeom prst="rect">
              <a:avLst/>
            </a:prstGeom>
          </p:spPr>
        </p:pic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B3C19C0-4FCE-BB42-9446-612F95277374}"/>
                </a:ext>
              </a:extLst>
            </p:cNvPr>
            <p:cNvSpPr/>
            <p:nvPr/>
          </p:nvSpPr>
          <p:spPr bwMode="gray">
            <a:xfrm rot="1324245">
              <a:off x="9079314" y="3770600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06EED76-B339-274D-AF3A-D6DC918555BE}"/>
                </a:ext>
              </a:extLst>
            </p:cNvPr>
            <p:cNvSpPr txBox="1">
              <a:spLocks/>
            </p:cNvSpPr>
            <p:nvPr/>
          </p:nvSpPr>
          <p:spPr>
            <a:xfrm>
              <a:off x="9525772" y="4291512"/>
              <a:ext cx="2666228" cy="50783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When Map data exists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4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z="3000" b="1" dirty="0"/>
              <a:t>What</a:t>
            </a:r>
            <a:r>
              <a:rPr lang="en-US" b="1" dirty="0"/>
              <a:t>/How/Why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a sequence of GPS signals, find the most probable sequence of road segments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663ED3-FE08-8B44-87B9-00E1E68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4343"/>
            <a:ext cx="3761237" cy="4315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6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</a:t>
            </a:r>
            <a:r>
              <a:rPr lang="en-US" sz="3000" b="1" dirty="0"/>
              <a:t>How</a:t>
            </a:r>
            <a:r>
              <a:rPr lang="en-US" b="1" dirty="0"/>
              <a:t>/Why/</a:t>
            </a:r>
          </a:p>
        </p:txBody>
      </p:sp>
      <p:pic>
        <p:nvPicPr>
          <p:cNvPr id="1028" name="Picture 4" descr="Map data (02017 Google ">
            <a:extLst>
              <a:ext uri="{FF2B5EF4-FFF2-40B4-BE49-F238E27FC236}">
                <a16:creationId xmlns:a16="http://schemas.microsoft.com/office/drawing/2014/main" id="{939D23B1-6BF1-D44E-A06B-3A024666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6" y="2010601"/>
            <a:ext cx="3577212" cy="189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9E8A0-F095-B345-BAA2-8D8D387056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064" y="1813154"/>
            <a:ext cx="3144275" cy="258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131D0-FF71-9C4C-BA42-B179E349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393" y="1813154"/>
            <a:ext cx="3556585" cy="2439641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035308-D82C-0D4F-AB05-8B6B05E9E6B1}"/>
              </a:ext>
            </a:extLst>
          </p:cNvPr>
          <p:cNvSpPr txBox="1">
            <a:spLocks/>
          </p:cNvSpPr>
          <p:nvPr/>
        </p:nvSpPr>
        <p:spPr>
          <a:xfrm>
            <a:off x="301961" y="4960064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Noise &amp; Sparseness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3B3E826-0B21-5240-9D17-AB5312F9822C}"/>
              </a:ext>
            </a:extLst>
          </p:cNvPr>
          <p:cNvSpPr txBox="1">
            <a:spLocks/>
          </p:cNvSpPr>
          <p:nvPr/>
        </p:nvSpPr>
        <p:spPr>
          <a:xfrm>
            <a:off x="4782064" y="4956911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Missing GPS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A325CC4-C345-6742-94AE-4A05EAF84658}"/>
              </a:ext>
            </a:extLst>
          </p:cNvPr>
          <p:cNvSpPr txBox="1">
            <a:spLocks/>
          </p:cNvSpPr>
          <p:nvPr/>
        </p:nvSpPr>
        <p:spPr>
          <a:xfrm>
            <a:off x="8613913" y="4956911"/>
            <a:ext cx="3276128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Wrong/Complex Map Data</a:t>
            </a:r>
          </a:p>
        </p:txBody>
      </p:sp>
    </p:spTree>
    <p:extLst>
      <p:ext uri="{BB962C8B-B14F-4D97-AF65-F5344CB8AC3E}">
        <p14:creationId xmlns:p14="http://schemas.microsoft.com/office/powerpoint/2010/main" val="3673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</a:t>
            </a:r>
            <a:r>
              <a:rPr lang="en-US" sz="3000" b="1" dirty="0"/>
              <a:t>Why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9FF4A-996C-AA4A-B700-EEFA2AFD1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86" y="2841287"/>
            <a:ext cx="2344118" cy="2039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69645-8923-E049-A64A-F204DE30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11" y="2841287"/>
            <a:ext cx="5553848" cy="228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F1200-3718-0D45-9590-40195C38B3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594" y="2560669"/>
            <a:ext cx="2928055" cy="2600867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E6FAF5-F66C-C543-B2E9-52782365EA64}"/>
              </a:ext>
            </a:extLst>
          </p:cNvPr>
          <p:cNvSpPr txBox="1">
            <a:spLocks/>
          </p:cNvSpPr>
          <p:nvPr/>
        </p:nvSpPr>
        <p:spPr>
          <a:xfrm>
            <a:off x="290386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Historic/Live traffic/ETA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ED4842C-5479-7041-AC53-A1B299A0C423}"/>
              </a:ext>
            </a:extLst>
          </p:cNvPr>
          <p:cNvSpPr txBox="1">
            <a:spLocks/>
          </p:cNvSpPr>
          <p:nvPr/>
        </p:nvSpPr>
        <p:spPr>
          <a:xfrm>
            <a:off x="4525754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Enhance map data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1E9EEC-39FF-AC44-840A-7433C258EEE5}"/>
              </a:ext>
            </a:extLst>
          </p:cNvPr>
          <p:cNvSpPr txBox="1">
            <a:spLocks/>
          </p:cNvSpPr>
          <p:nvPr/>
        </p:nvSpPr>
        <p:spPr>
          <a:xfrm>
            <a:off x="9193427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pattern</a:t>
            </a:r>
          </a:p>
        </p:txBody>
      </p:sp>
    </p:spTree>
    <p:extLst>
      <p:ext uri="{BB962C8B-B14F-4D97-AF65-F5344CB8AC3E}">
        <p14:creationId xmlns:p14="http://schemas.microsoft.com/office/powerpoint/2010/main" val="38881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40573"/>
              </p:ext>
            </p:extLst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Map data (02017 Google ">
            <a:extLst>
              <a:ext uri="{FF2B5EF4-FFF2-40B4-BE49-F238E27FC236}">
                <a16:creationId xmlns:a16="http://schemas.microsoft.com/office/drawing/2014/main" id="{34F444BC-2D88-E444-B7C9-0917F903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0023" y="931111"/>
            <a:ext cx="4976319" cy="26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92655E-CB55-004E-AF38-DC5CBBF0868A}"/>
              </a:ext>
            </a:extLst>
          </p:cNvPr>
          <p:cNvSpPr/>
          <p:nvPr/>
        </p:nvSpPr>
        <p:spPr bwMode="gray">
          <a:xfrm>
            <a:off x="1119681" y="1880944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9AC210-FB43-C042-97A7-B706284FA0B9}"/>
              </a:ext>
            </a:extLst>
          </p:cNvPr>
          <p:cNvSpPr/>
          <p:nvPr/>
        </p:nvSpPr>
        <p:spPr bwMode="gray">
          <a:xfrm>
            <a:off x="1119681" y="2801282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94DE4E-E45A-8B47-A8F8-9CA79FD23F6B}"/>
              </a:ext>
            </a:extLst>
          </p:cNvPr>
          <p:cNvSpPr/>
          <p:nvPr/>
        </p:nvSpPr>
        <p:spPr bwMode="gray">
          <a:xfrm>
            <a:off x="1119681" y="3721620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88B6A2-EAA0-B540-A850-354B467556DC}"/>
              </a:ext>
            </a:extLst>
          </p:cNvPr>
          <p:cNvSpPr/>
          <p:nvPr/>
        </p:nvSpPr>
        <p:spPr bwMode="gray">
          <a:xfrm>
            <a:off x="1119681" y="4609651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3D492-090B-E149-8746-8820E48D6FE9}"/>
              </a:ext>
            </a:extLst>
          </p:cNvPr>
          <p:cNvGrpSpPr/>
          <p:nvPr/>
        </p:nvGrpSpPr>
        <p:grpSpPr>
          <a:xfrm>
            <a:off x="4876208" y="953736"/>
            <a:ext cx="8113776" cy="5164957"/>
            <a:chOff x="573024" y="1370358"/>
            <a:chExt cx="8113776" cy="5164957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6ED408DF-510E-0745-8190-478511C8D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825" l="6689" r="74805"/>
                      </a14:imgEffect>
                      <a14:imgEffect>
                        <a14:artisticCrisscrossEtching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24" y="1370358"/>
              <a:ext cx="8113776" cy="5164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C83517-C2FA-AF42-9948-58008485DB2B}"/>
                </a:ext>
              </a:extLst>
            </p:cNvPr>
            <p:cNvSpPr/>
            <p:nvPr/>
          </p:nvSpPr>
          <p:spPr>
            <a:xfrm>
              <a:off x="3471672" y="2013204"/>
              <a:ext cx="3749040" cy="3749040"/>
            </a:xfrm>
            <a:prstGeom prst="ellipse">
              <a:avLst/>
            </a:prstGeom>
            <a:solidFill>
              <a:srgbClr val="FFC000">
                <a:alpha val="11000"/>
              </a:srgbClr>
            </a:solidFill>
            <a:ln w="38100"/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FB626BC-E54B-6341-A75C-D43DF2EC6612}"/>
                </a:ext>
              </a:extLst>
            </p:cNvPr>
            <p:cNvCxnSpPr/>
            <p:nvPr/>
          </p:nvCxnSpPr>
          <p:spPr>
            <a:xfrm>
              <a:off x="3291840" y="1382550"/>
              <a:ext cx="365760" cy="5079210"/>
            </a:xfrm>
            <a:prstGeom prst="line">
              <a:avLst/>
            </a:prstGeom>
            <a:ln w="381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DFC1B9-3542-FC4D-93C9-F49E83A1348A}"/>
                </a:ext>
              </a:extLst>
            </p:cNvPr>
            <p:cNvCxnSpPr/>
            <p:nvPr/>
          </p:nvCxnSpPr>
          <p:spPr>
            <a:xfrm>
              <a:off x="2718816" y="1392315"/>
              <a:ext cx="365760" cy="507921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1DF7BD-6DF9-DC4B-B55B-2340ACC6BF18}"/>
                </a:ext>
              </a:extLst>
            </p:cNvPr>
            <p:cNvCxnSpPr/>
            <p:nvPr/>
          </p:nvCxnSpPr>
          <p:spPr>
            <a:xfrm>
              <a:off x="3858768" y="1410603"/>
              <a:ext cx="365760" cy="507921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245956-07B2-824C-93A0-926E40EBFBEF}"/>
                </a:ext>
              </a:extLst>
            </p:cNvPr>
            <p:cNvGrpSpPr/>
            <p:nvPr/>
          </p:nvGrpSpPr>
          <p:grpSpPr>
            <a:xfrm>
              <a:off x="2858016" y="1962912"/>
              <a:ext cx="4707120" cy="3433572"/>
              <a:chOff x="2858016" y="1962912"/>
              <a:chExt cx="4707120" cy="343357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41CD23-DD11-2740-8AD5-5CD707417CF0}"/>
                  </a:ext>
                </a:extLst>
              </p:cNvPr>
              <p:cNvSpPr/>
              <p:nvPr/>
            </p:nvSpPr>
            <p:spPr>
              <a:xfrm>
                <a:off x="3838956" y="2378964"/>
                <a:ext cx="3017520" cy="3017520"/>
              </a:xfrm>
              <a:prstGeom prst="ellipse">
                <a:avLst/>
              </a:prstGeom>
              <a:solidFill>
                <a:srgbClr val="00B0F0">
                  <a:alpha val="25000"/>
                </a:srgb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8B2200-54AB-2E4F-8C7C-DD908ADE735B}"/>
                  </a:ext>
                </a:extLst>
              </p:cNvPr>
              <p:cNvSpPr/>
              <p:nvPr/>
            </p:nvSpPr>
            <p:spPr>
              <a:xfrm>
                <a:off x="4428744" y="2968752"/>
                <a:ext cx="1828800" cy="1828800"/>
              </a:xfrm>
              <a:prstGeom prst="ellipse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7CE9D14-DFBC-1641-B765-A6F542BBE088}"/>
                  </a:ext>
                </a:extLst>
              </p:cNvPr>
              <p:cNvSpPr/>
              <p:nvPr/>
            </p:nvSpPr>
            <p:spPr>
              <a:xfrm>
                <a:off x="5291328" y="3834384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5CFB4A9-56E0-4948-BD5A-9A2B21E5A72A}"/>
                  </a:ext>
                </a:extLst>
              </p:cNvPr>
              <p:cNvCxnSpPr/>
              <p:nvPr/>
            </p:nvCxnSpPr>
            <p:spPr>
              <a:xfrm>
                <a:off x="3108960" y="3877056"/>
                <a:ext cx="4456176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8B7892-EB38-1049-850D-E963E936B8D5}"/>
                  </a:ext>
                </a:extLst>
              </p:cNvPr>
              <p:cNvSpPr txBox="1"/>
              <p:nvPr/>
            </p:nvSpPr>
            <p:spPr>
              <a:xfrm>
                <a:off x="5291328" y="1962912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99% (2.05*errsize)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3F0698-6172-9F41-9827-820127B64850}"/>
                  </a:ext>
                </a:extLst>
              </p:cNvPr>
              <p:cNvSpPr txBox="1"/>
              <p:nvPr/>
            </p:nvSpPr>
            <p:spPr>
              <a:xfrm>
                <a:off x="5285232" y="2346960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95% (1.65*errsize)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15156D-8CA5-3B4E-BF2F-DDD5773A12CA}"/>
                  </a:ext>
                </a:extLst>
              </p:cNvPr>
              <p:cNvSpPr txBox="1"/>
              <p:nvPr/>
            </p:nvSpPr>
            <p:spPr>
              <a:xfrm>
                <a:off x="5297424" y="2968752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67% (1.00*errsize)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CDFA93-BE9B-C34E-B632-878545B99F0B}"/>
                  </a:ext>
                </a:extLst>
              </p:cNvPr>
              <p:cNvSpPr txBox="1"/>
              <p:nvPr/>
            </p:nvSpPr>
            <p:spPr>
              <a:xfrm>
                <a:off x="5279136" y="3584448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DR Fix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0779290-1CB6-3341-95C7-ADB76FAD338C}"/>
                  </a:ext>
                </a:extLst>
              </p:cNvPr>
              <p:cNvCxnSpPr/>
              <p:nvPr/>
            </p:nvCxnSpPr>
            <p:spPr>
              <a:xfrm flipV="1">
                <a:off x="4072128" y="3877056"/>
                <a:ext cx="1237488" cy="92965"/>
              </a:xfrm>
              <a:prstGeom prst="line">
                <a:avLst/>
              </a:prstGeom>
              <a:ln w="38100">
                <a:prstDash val="sysDash"/>
                <a:headEnd type="diamond" w="med" len="med"/>
                <a:tailEnd type="diamond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D16CBBB-48C0-6E43-A086-195579B78E24}"/>
                  </a:ext>
                </a:extLst>
              </p:cNvPr>
              <p:cNvCxnSpPr/>
              <p:nvPr/>
            </p:nvCxnSpPr>
            <p:spPr>
              <a:xfrm flipV="1">
                <a:off x="2926080" y="3970020"/>
                <a:ext cx="1133856" cy="89916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DB5372-691A-2C4B-848C-1C6A4CEBCA0D}"/>
                  </a:ext>
                </a:extLst>
              </p:cNvPr>
              <p:cNvSpPr txBox="1"/>
              <p:nvPr/>
            </p:nvSpPr>
            <p:spPr>
              <a:xfrm rot="21335180">
                <a:off x="2858016" y="4016626"/>
                <a:ext cx="1333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Road Width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0921FB-C474-3D4C-BC3D-874A9A910226}"/>
                  </a:ext>
                </a:extLst>
              </p:cNvPr>
              <p:cNvSpPr txBox="1"/>
              <p:nvPr/>
            </p:nvSpPr>
            <p:spPr>
              <a:xfrm rot="21335180">
                <a:off x="4370148" y="390144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/>
                  <a:t>dmin</a:t>
                </a:r>
                <a:endParaRPr lang="en-US" b="1" i="1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DFB332E-366A-9047-A12F-ECFA0C16741C}"/>
                  </a:ext>
                </a:extLst>
              </p:cNvPr>
              <p:cNvSpPr/>
              <p:nvPr/>
            </p:nvSpPr>
            <p:spPr>
              <a:xfrm>
                <a:off x="3438144" y="397608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B62E57-BCB7-524B-B513-AB8C8E1111FE}"/>
                  </a:ext>
                </a:extLst>
              </p:cNvPr>
              <p:cNvSpPr txBox="1"/>
              <p:nvPr/>
            </p:nvSpPr>
            <p:spPr>
              <a:xfrm>
                <a:off x="3188208" y="3688080"/>
                <a:ext cx="8260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MM Fix</a:t>
                </a:r>
              </a:p>
            </p:txBody>
          </p:sp>
        </p:grpSp>
      </p:grpSp>
      <p:pic>
        <p:nvPicPr>
          <p:cNvPr id="34" name="Picture 4">
            <a:extLst>
              <a:ext uri="{FF2B5EF4-FFF2-40B4-BE49-F238E27FC236}">
                <a16:creationId xmlns:a16="http://schemas.microsoft.com/office/drawing/2014/main" id="{3907B29A-6391-CA4B-9A40-520B3AFA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20118" y="1635862"/>
            <a:ext cx="3154954" cy="4291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3B9BCB1-4143-7846-A093-0523A83E53FF}"/>
              </a:ext>
            </a:extLst>
          </p:cNvPr>
          <p:cNvSpPr/>
          <p:nvPr/>
        </p:nvSpPr>
        <p:spPr bwMode="gray">
          <a:xfrm>
            <a:off x="864338" y="2706018"/>
            <a:ext cx="3566160" cy="3025804"/>
          </a:xfrm>
          <a:prstGeom prst="round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9429641-2DD6-154F-8CB2-CD759CCB2E38}"/>
              </a:ext>
            </a:extLst>
          </p:cNvPr>
          <p:cNvSpPr txBox="1">
            <a:spLocks/>
          </p:cNvSpPr>
          <p:nvPr/>
        </p:nvSpPr>
        <p:spPr>
          <a:xfrm>
            <a:off x="915817" y="5986114"/>
            <a:ext cx="3960391" cy="476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Hidden Markov Map Matching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184DF3E-C515-6E4C-ABC8-DBE77203109A}"/>
              </a:ext>
            </a:extLst>
          </p:cNvPr>
          <p:cNvSpPr/>
          <p:nvPr/>
        </p:nvSpPr>
        <p:spPr bwMode="gray">
          <a:xfrm>
            <a:off x="4747036" y="2902547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Emission Probability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FD72F8E5-C1A5-E748-BA02-AA86432A014A}"/>
              </a:ext>
            </a:extLst>
          </p:cNvPr>
          <p:cNvSpPr txBox="1">
            <a:spLocks/>
          </p:cNvSpPr>
          <p:nvPr/>
        </p:nvSpPr>
        <p:spPr>
          <a:xfrm>
            <a:off x="4568914" y="365673"/>
            <a:ext cx="2580052" cy="476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586C58E-F42C-9242-AEAF-C27684811175}"/>
              </a:ext>
            </a:extLst>
          </p:cNvPr>
          <p:cNvSpPr/>
          <p:nvPr/>
        </p:nvSpPr>
        <p:spPr bwMode="gray">
          <a:xfrm>
            <a:off x="4780713" y="3793440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Transition Probability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D00E5A4-246B-6742-BEDD-84739F3C495A}"/>
              </a:ext>
            </a:extLst>
          </p:cNvPr>
          <p:cNvSpPr/>
          <p:nvPr/>
        </p:nvSpPr>
        <p:spPr bwMode="gray">
          <a:xfrm>
            <a:off x="4793439" y="4740672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Viterbi Algorithm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41CA5F9-5674-D44C-9EE3-55D3D0DA4370}"/>
              </a:ext>
            </a:extLst>
          </p:cNvPr>
          <p:cNvSpPr/>
          <p:nvPr/>
        </p:nvSpPr>
        <p:spPr bwMode="gray">
          <a:xfrm>
            <a:off x="4733257" y="1999461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Kalman Filter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CFCB0F67-C801-3A47-A966-A5A7BB22F268}"/>
              </a:ext>
            </a:extLst>
          </p:cNvPr>
          <p:cNvSpPr/>
          <p:nvPr/>
        </p:nvSpPr>
        <p:spPr bwMode="gray">
          <a:xfrm>
            <a:off x="4142759" y="2114626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 Arrow 42">
            <a:extLst>
              <a:ext uri="{FF2B5EF4-FFF2-40B4-BE49-F238E27FC236}">
                <a16:creationId xmlns:a16="http://schemas.microsoft.com/office/drawing/2014/main" id="{1BB8FD1B-56FA-D648-8731-8B9FCB8DC37D}"/>
              </a:ext>
            </a:extLst>
          </p:cNvPr>
          <p:cNvSpPr/>
          <p:nvPr/>
        </p:nvSpPr>
        <p:spPr bwMode="gray">
          <a:xfrm>
            <a:off x="4155941" y="3022497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9DD7D091-84B8-1C4A-A5C3-BC5C08AFD538}"/>
              </a:ext>
            </a:extLst>
          </p:cNvPr>
          <p:cNvSpPr/>
          <p:nvPr/>
        </p:nvSpPr>
        <p:spPr bwMode="gray">
          <a:xfrm>
            <a:off x="4173924" y="3951847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Left Arrow 44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>
            <a:off x="4202941" y="4848836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2A275B7-5AA6-9A41-8F3A-BD3ACC84E9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533" y="2287873"/>
            <a:ext cx="4906588" cy="2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5" grpId="0" animBg="1"/>
      <p:bldP spid="36" grpId="0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0E85ED09-E9F3-4B28-B14A-11DF49E9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2021250"/>
            <a:ext cx="4280673" cy="4155713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3" y="1435019"/>
            <a:ext cx="7892520" cy="3176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43" y="5123772"/>
            <a:ext cx="7657109" cy="8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470" y="0"/>
            <a:ext cx="11277600" cy="886397"/>
          </a:xfrm>
        </p:spPr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722119" y="5500669"/>
            <a:ext cx="4926651" cy="1865806"/>
          </a:xfrm>
        </p:spPr>
        <p:txBody>
          <a:bodyPr/>
          <a:lstStyle/>
          <a:p>
            <a:r>
              <a:rPr lang="en-US" b="1" dirty="0"/>
              <a:t>Active open source community</a:t>
            </a:r>
            <a:r>
              <a:rPr lang="zh-CN" altLang="en-US" b="1" dirty="0"/>
              <a:t> </a:t>
            </a:r>
            <a:r>
              <a:rPr lang="en-US" altLang="zh-CN" b="1" dirty="0"/>
              <a:t>keeps your technical up to date</a:t>
            </a:r>
            <a:endParaRPr lang="en-US" b="1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155087D-AAB9-6140-A1F0-6A0A629EDE91}"/>
              </a:ext>
            </a:extLst>
          </p:cNvPr>
          <p:cNvSpPr txBox="1">
            <a:spLocks/>
          </p:cNvSpPr>
          <p:nvPr/>
        </p:nvSpPr>
        <p:spPr>
          <a:xfrm>
            <a:off x="6208520" y="5500669"/>
            <a:ext cx="5635952" cy="18658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The </a:t>
            </a:r>
            <a:r>
              <a:rPr lang="en-US" altLang="zh-CN" b="1" dirty="0"/>
              <a:t>unique and valuable data makes your business win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6BD7F-67B4-D442-AE3A-8E3D9BFC1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09" y="1681891"/>
            <a:ext cx="4129588" cy="3769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0EBB97-6998-EB4E-A5D5-826998BE0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99" y="1681891"/>
            <a:ext cx="4724371" cy="29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#1. How to organize </a:t>
            </a:r>
            <a:r>
              <a:rPr lang="en-US" dirty="0" err="1"/>
              <a:t>mapdata</a:t>
            </a:r>
            <a:r>
              <a:rPr lang="en-US" dirty="0"/>
              <a:t> for map streaming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 is map streaming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4109673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Off-line navigation</a:t>
            </a:r>
            <a:r>
              <a:rPr lang="en-US" sz="2000" dirty="0"/>
              <a:t> 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sz="2000" b="1" dirty="0"/>
              <a:t>Regional Extracts</a:t>
            </a:r>
          </a:p>
          <a:p>
            <a:endParaRPr lang="en-US" dirty="0"/>
          </a:p>
          <a:p>
            <a:r>
              <a:rPr lang="en-US" sz="2000" b="1" dirty="0" err="1"/>
              <a:t>Cacheability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/Updateability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31E39-5F9E-8443-A047-615E0D4C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9" y="1814343"/>
            <a:ext cx="4631868" cy="45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7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87058" y="876002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E287C3-B17A-3C4B-BAA8-A223A573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7" y="1505011"/>
            <a:ext cx="3886200" cy="415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98028B-BEB4-D049-B433-DDB48D78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63" y="1519921"/>
            <a:ext cx="4178300" cy="41275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21E3EEC-D962-0D44-8278-9B19D9565B76}"/>
              </a:ext>
            </a:extLst>
          </p:cNvPr>
          <p:cNvGrpSpPr/>
          <p:nvPr/>
        </p:nvGrpSpPr>
        <p:grpSpPr>
          <a:xfrm>
            <a:off x="5543135" y="1532621"/>
            <a:ext cx="4178300" cy="4127500"/>
            <a:chOff x="0" y="0"/>
            <a:chExt cx="4178300" cy="412750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9A39F01-6F19-FE41-AC6A-970953B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178300" cy="4127500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7DB5F1-41CF-FB43-84D4-EA3A410F6084}"/>
                </a:ext>
              </a:extLst>
            </p:cNvPr>
            <p:cNvGrpSpPr/>
            <p:nvPr/>
          </p:nvGrpSpPr>
          <p:grpSpPr>
            <a:xfrm>
              <a:off x="275855" y="231555"/>
              <a:ext cx="3381154" cy="3499293"/>
              <a:chOff x="275855" y="231555"/>
              <a:chExt cx="3381154" cy="3499293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74D14B5-4114-0649-A962-2E18FE30645D}"/>
                  </a:ext>
                </a:extLst>
              </p:cNvPr>
              <p:cNvSpPr/>
              <p:nvPr/>
            </p:nvSpPr>
            <p:spPr>
              <a:xfrm>
                <a:off x="769974" y="3568406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7D26948-23EF-E843-8BCA-C751061DA429}"/>
                  </a:ext>
                </a:extLst>
              </p:cNvPr>
              <p:cNvCxnSpPr/>
              <p:nvPr/>
            </p:nvCxnSpPr>
            <p:spPr>
              <a:xfrm flipV="1">
                <a:off x="438297" y="334926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8B0620F8-858C-6448-BBA0-295C4ED8CFE2}"/>
                  </a:ext>
                </a:extLst>
              </p:cNvPr>
              <p:cNvCxnSpPr/>
              <p:nvPr/>
            </p:nvCxnSpPr>
            <p:spPr>
              <a:xfrm flipV="1">
                <a:off x="649767" y="1494171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1E591EE-E210-A843-B95A-88A7057F6BDC}"/>
                  </a:ext>
                </a:extLst>
              </p:cNvPr>
              <p:cNvCxnSpPr/>
              <p:nvPr/>
            </p:nvCxnSpPr>
            <p:spPr>
              <a:xfrm flipV="1">
                <a:off x="935074" y="3231412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9772661-8928-7841-B319-2CCAB7A31BE6}"/>
                  </a:ext>
                </a:extLst>
              </p:cNvPr>
              <p:cNvCxnSpPr/>
              <p:nvPr/>
            </p:nvCxnSpPr>
            <p:spPr>
              <a:xfrm flipH="1">
                <a:off x="726262" y="2256762"/>
                <a:ext cx="2615905" cy="4335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05033A5-94D2-3249-BC19-BB40418FC6AD}"/>
                  </a:ext>
                </a:extLst>
              </p:cNvPr>
              <p:cNvCxnSpPr/>
              <p:nvPr/>
            </p:nvCxnSpPr>
            <p:spPr>
              <a:xfrm>
                <a:off x="376568" y="86389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EE87886-6C93-3F44-A73B-CD0BEBCC8E62}"/>
                  </a:ext>
                </a:extLst>
              </p:cNvPr>
              <p:cNvCxnSpPr/>
              <p:nvPr/>
            </p:nvCxnSpPr>
            <p:spPr>
              <a:xfrm>
                <a:off x="543736" y="1821123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11DE295-86E9-BA47-B40B-ED297EA653BA}"/>
                  </a:ext>
                </a:extLst>
              </p:cNvPr>
              <p:cNvCxnSpPr/>
              <p:nvPr/>
            </p:nvCxnSpPr>
            <p:spPr>
              <a:xfrm>
                <a:off x="718288" y="281526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293BEEF-AF15-0448-96B8-ABFD75AA0046}"/>
                  </a:ext>
                </a:extLst>
              </p:cNvPr>
              <p:cNvSpPr/>
              <p:nvPr/>
            </p:nvSpPr>
            <p:spPr>
              <a:xfrm>
                <a:off x="275855" y="681961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AC2136E-E288-6C44-9B84-ADC03921F36C}"/>
                  </a:ext>
                </a:extLst>
              </p:cNvPr>
              <p:cNvSpPr/>
              <p:nvPr/>
            </p:nvSpPr>
            <p:spPr>
              <a:xfrm>
                <a:off x="420871" y="160965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792C7E6-7D81-9F4A-83ED-1F53EBFC2634}"/>
                  </a:ext>
                </a:extLst>
              </p:cNvPr>
              <p:cNvSpPr/>
              <p:nvPr/>
            </p:nvSpPr>
            <p:spPr>
              <a:xfrm>
                <a:off x="610191" y="263333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3688D4F-EB09-A740-8203-C2F22F90FFD7}"/>
                  </a:ext>
                </a:extLst>
              </p:cNvPr>
              <p:cNvSpPr/>
              <p:nvPr/>
            </p:nvSpPr>
            <p:spPr>
              <a:xfrm>
                <a:off x="3022600" y="231555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3643289-FDA2-5345-B4F1-086433F735A9}"/>
                  </a:ext>
                </a:extLst>
              </p:cNvPr>
              <p:cNvSpPr/>
              <p:nvPr/>
            </p:nvSpPr>
            <p:spPr>
              <a:xfrm>
                <a:off x="3167616" y="1181397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0C39385-4589-AD44-9547-228F39763D99}"/>
                  </a:ext>
                </a:extLst>
              </p:cNvPr>
              <p:cNvSpPr/>
              <p:nvPr/>
            </p:nvSpPr>
            <p:spPr>
              <a:xfrm>
                <a:off x="3327400" y="2160774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0A37BFA-CCB5-3B48-B4A4-385C6B7E06C9}"/>
                  </a:ext>
                </a:extLst>
              </p:cNvPr>
              <p:cNvSpPr/>
              <p:nvPr/>
            </p:nvSpPr>
            <p:spPr>
              <a:xfrm>
                <a:off x="3494567" y="3125383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69F996A5-1419-B14B-B1C7-A930911E9E72}"/>
                  </a:ext>
                </a:extLst>
              </p:cNvPr>
              <p:cNvCxnSpPr/>
              <p:nvPr/>
            </p:nvCxnSpPr>
            <p:spPr>
              <a:xfrm flipH="1" flipV="1">
                <a:off x="3089053" y="408763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0B0A9E8-9B84-3342-9A8B-7A03F4A798AE}"/>
                  </a:ext>
                </a:extLst>
              </p:cNvPr>
              <p:cNvCxnSpPr/>
              <p:nvPr/>
            </p:nvCxnSpPr>
            <p:spPr>
              <a:xfrm flipH="1" flipV="1">
                <a:off x="3248836" y="135860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D29160F-281F-DC4E-8192-DEE4ADE64E20}"/>
                  </a:ext>
                </a:extLst>
              </p:cNvPr>
              <p:cNvCxnSpPr/>
              <p:nvPr/>
            </p:nvCxnSpPr>
            <p:spPr>
              <a:xfrm flipH="1" flipV="1">
                <a:off x="3416003" y="232321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50C8A39-C2D8-9D41-A4B7-5A3C35C43A0B}"/>
                  </a:ext>
                </a:extLst>
              </p:cNvPr>
              <p:cNvSpPr/>
              <p:nvPr/>
            </p:nvSpPr>
            <p:spPr>
              <a:xfrm>
                <a:off x="1813737" y="1400250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1F4BBDA3-E3E3-E647-8541-81037227F4F7}"/>
                  </a:ext>
                </a:extLst>
              </p:cNvPr>
              <p:cNvCxnSpPr/>
              <p:nvPr/>
            </p:nvCxnSpPr>
            <p:spPr>
              <a:xfrm flipV="1">
                <a:off x="2020481" y="1277385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C6C963-DF89-044C-9CCB-5FFE30362165}"/>
              </a:ext>
            </a:extLst>
          </p:cNvPr>
          <p:cNvGrpSpPr/>
          <p:nvPr/>
        </p:nvGrpSpPr>
        <p:grpSpPr>
          <a:xfrm>
            <a:off x="5818400" y="1764176"/>
            <a:ext cx="3381154" cy="3499293"/>
            <a:chOff x="0" y="0"/>
            <a:chExt cx="3381154" cy="3499293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754ED5C-5AF6-0B41-A278-11BB6BF3DD67}"/>
                </a:ext>
              </a:extLst>
            </p:cNvPr>
            <p:cNvSpPr/>
            <p:nvPr/>
          </p:nvSpPr>
          <p:spPr>
            <a:xfrm>
              <a:off x="494119" y="3336851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15E497F-7826-1E4F-BE25-503A628D69EE}"/>
                </a:ext>
              </a:extLst>
            </p:cNvPr>
            <p:cNvCxnSpPr/>
            <p:nvPr/>
          </p:nvCxnSpPr>
          <p:spPr>
            <a:xfrm flipV="1">
              <a:off x="162442" y="103371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8D6DC33-A403-0B41-AC81-D33461F51730}"/>
                </a:ext>
              </a:extLst>
            </p:cNvPr>
            <p:cNvCxnSpPr/>
            <p:nvPr/>
          </p:nvCxnSpPr>
          <p:spPr>
            <a:xfrm flipV="1">
              <a:off x="373912" y="1262616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5EA45C-93E5-9745-AD59-4D52DB7C8FC8}"/>
                </a:ext>
              </a:extLst>
            </p:cNvPr>
            <p:cNvCxnSpPr/>
            <p:nvPr/>
          </p:nvCxnSpPr>
          <p:spPr>
            <a:xfrm flipV="1">
              <a:off x="659219" y="2999857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99F0A3E-AE3F-3243-9F96-DA8D5C958614}"/>
                </a:ext>
              </a:extLst>
            </p:cNvPr>
            <p:cNvCxnSpPr/>
            <p:nvPr/>
          </p:nvCxnSpPr>
          <p:spPr>
            <a:xfrm flipH="1">
              <a:off x="450407" y="2025207"/>
              <a:ext cx="2615905" cy="4335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53562FD-22D4-E24B-ACDA-128E9885CEAD}"/>
                </a:ext>
              </a:extLst>
            </p:cNvPr>
            <p:cNvCxnSpPr/>
            <p:nvPr/>
          </p:nvCxnSpPr>
          <p:spPr>
            <a:xfrm>
              <a:off x="100713" y="63234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456C978-1C95-3E4F-B3FE-BBF105FCBF93}"/>
                </a:ext>
              </a:extLst>
            </p:cNvPr>
            <p:cNvCxnSpPr/>
            <p:nvPr/>
          </p:nvCxnSpPr>
          <p:spPr>
            <a:xfrm>
              <a:off x="267881" y="1589568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F66FED8-8787-364A-9224-B97E00FC46D4}"/>
                </a:ext>
              </a:extLst>
            </p:cNvPr>
            <p:cNvCxnSpPr/>
            <p:nvPr/>
          </p:nvCxnSpPr>
          <p:spPr>
            <a:xfrm>
              <a:off x="442433" y="258371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B25ADEF-8A93-AF47-8E10-729310985DAE}"/>
                </a:ext>
              </a:extLst>
            </p:cNvPr>
            <p:cNvSpPr/>
            <p:nvPr/>
          </p:nvSpPr>
          <p:spPr>
            <a:xfrm>
              <a:off x="0" y="450406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2397321-A1E2-1C48-9049-C1B0AC75FE9A}"/>
                </a:ext>
              </a:extLst>
            </p:cNvPr>
            <p:cNvSpPr/>
            <p:nvPr/>
          </p:nvSpPr>
          <p:spPr>
            <a:xfrm>
              <a:off x="145016" y="137809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757837C-0892-F640-A9FC-FD665B072E96}"/>
                </a:ext>
              </a:extLst>
            </p:cNvPr>
            <p:cNvSpPr/>
            <p:nvPr/>
          </p:nvSpPr>
          <p:spPr>
            <a:xfrm>
              <a:off x="334336" y="240177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EC26DA2-DCD7-E544-927E-2C044DF98628}"/>
                </a:ext>
              </a:extLst>
            </p:cNvPr>
            <p:cNvSpPr/>
            <p:nvPr/>
          </p:nvSpPr>
          <p:spPr>
            <a:xfrm>
              <a:off x="2746745" y="0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D709A42-78FD-7043-B4B3-6F5447626CAE}"/>
                </a:ext>
              </a:extLst>
            </p:cNvPr>
            <p:cNvSpPr/>
            <p:nvPr/>
          </p:nvSpPr>
          <p:spPr>
            <a:xfrm>
              <a:off x="2891761" y="949842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C28827F-9A57-8442-96B4-A4D951840565}"/>
                </a:ext>
              </a:extLst>
            </p:cNvPr>
            <p:cNvSpPr/>
            <p:nvPr/>
          </p:nvSpPr>
          <p:spPr>
            <a:xfrm>
              <a:off x="3051545" y="1929219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CE46530-546A-F941-8CE3-FCECD3FB89A9}"/>
                </a:ext>
              </a:extLst>
            </p:cNvPr>
            <p:cNvSpPr/>
            <p:nvPr/>
          </p:nvSpPr>
          <p:spPr>
            <a:xfrm>
              <a:off x="3218712" y="2893828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3661DAB-171F-A645-BDDA-D8BAEBD628EA}"/>
                </a:ext>
              </a:extLst>
            </p:cNvPr>
            <p:cNvCxnSpPr/>
            <p:nvPr/>
          </p:nvCxnSpPr>
          <p:spPr>
            <a:xfrm flipH="1" flipV="1">
              <a:off x="2813198" y="177208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F367A83-8620-4043-B5BA-0EFA2B283282}"/>
                </a:ext>
              </a:extLst>
            </p:cNvPr>
            <p:cNvCxnSpPr/>
            <p:nvPr/>
          </p:nvCxnSpPr>
          <p:spPr>
            <a:xfrm flipH="1" flipV="1">
              <a:off x="2972981" y="112705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4EB2E77-19D3-3042-83C8-9E0C4260B59E}"/>
                </a:ext>
              </a:extLst>
            </p:cNvPr>
            <p:cNvCxnSpPr/>
            <p:nvPr/>
          </p:nvCxnSpPr>
          <p:spPr>
            <a:xfrm flipH="1" flipV="1">
              <a:off x="3140148" y="209166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661A3F4-11D8-9C43-8086-AE8CAB51FD17}"/>
                </a:ext>
              </a:extLst>
            </p:cNvPr>
            <p:cNvSpPr/>
            <p:nvPr/>
          </p:nvSpPr>
          <p:spPr>
            <a:xfrm>
              <a:off x="1537882" y="1168695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20C254-4329-744F-AEE4-EB00AA54D76A}"/>
                </a:ext>
              </a:extLst>
            </p:cNvPr>
            <p:cNvCxnSpPr/>
            <p:nvPr/>
          </p:nvCxnSpPr>
          <p:spPr>
            <a:xfrm flipV="1">
              <a:off x="1744626" y="1045830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AA7E3F86-8735-B94E-928F-120EAB1515C6}"/>
              </a:ext>
            </a:extLst>
          </p:cNvPr>
          <p:cNvSpPr txBox="1">
            <a:spLocks/>
          </p:cNvSpPr>
          <p:nvPr/>
        </p:nvSpPr>
        <p:spPr>
          <a:xfrm>
            <a:off x="8932253" y="834198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Node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4598FE74-74DF-DE41-A0E4-CD717019682D}"/>
              </a:ext>
            </a:extLst>
          </p:cNvPr>
          <p:cNvSpPr/>
          <p:nvPr/>
        </p:nvSpPr>
        <p:spPr bwMode="gray">
          <a:xfrm rot="18874476">
            <a:off x="8716692" y="1128529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2A7B9F43-4E69-2E4B-8401-33F872EDDB6C}"/>
              </a:ext>
            </a:extLst>
          </p:cNvPr>
          <p:cNvSpPr txBox="1">
            <a:spLocks/>
          </p:cNvSpPr>
          <p:nvPr/>
        </p:nvSpPr>
        <p:spPr>
          <a:xfrm>
            <a:off x="5137208" y="3946541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Edge</a:t>
            </a:r>
          </a:p>
        </p:txBody>
      </p:sp>
      <p:sp>
        <p:nvSpPr>
          <p:cNvPr id="132" name="Left Arrow 131">
            <a:extLst>
              <a:ext uri="{FF2B5EF4-FFF2-40B4-BE49-F238E27FC236}">
                <a16:creationId xmlns:a16="http://schemas.microsoft.com/office/drawing/2014/main" id="{F0006B34-1E6C-B24A-952D-832881099DDB}"/>
              </a:ext>
            </a:extLst>
          </p:cNvPr>
          <p:cNvSpPr/>
          <p:nvPr/>
        </p:nvSpPr>
        <p:spPr bwMode="gray">
          <a:xfrm rot="8338699">
            <a:off x="5502749" y="3588213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393D5DC2-B4B8-F44B-8737-852AD7B57FDC}"/>
              </a:ext>
            </a:extLst>
          </p:cNvPr>
          <p:cNvSpPr txBox="1">
            <a:spLocks/>
          </p:cNvSpPr>
          <p:nvPr/>
        </p:nvSpPr>
        <p:spPr>
          <a:xfrm>
            <a:off x="7180805" y="5396915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Graph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86B7F7D3-D4BD-3D49-88C1-6CF8F831FCFB}"/>
              </a:ext>
            </a:extLst>
          </p:cNvPr>
          <p:cNvSpPr txBox="1">
            <a:spLocks/>
          </p:cNvSpPr>
          <p:nvPr/>
        </p:nvSpPr>
        <p:spPr>
          <a:xfrm>
            <a:off x="6909558" y="3639016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Shortest Path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14F8C6E-DC49-894A-A7A9-3AD3933ADBFA}"/>
              </a:ext>
            </a:extLst>
          </p:cNvPr>
          <p:cNvGrpSpPr/>
          <p:nvPr/>
        </p:nvGrpSpPr>
        <p:grpSpPr>
          <a:xfrm>
            <a:off x="6096000" y="3410459"/>
            <a:ext cx="3007242" cy="1264685"/>
            <a:chOff x="0" y="0"/>
            <a:chExt cx="3007242" cy="1264685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D357BFF-E2EC-2A4E-8484-1950CF18616B}"/>
                </a:ext>
              </a:extLst>
            </p:cNvPr>
            <p:cNvCxnSpPr/>
            <p:nvPr/>
          </p:nvCxnSpPr>
          <p:spPr>
            <a:xfrm flipH="1">
              <a:off x="182526" y="435639"/>
              <a:ext cx="2615905" cy="433572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385F06E-FD54-084E-97D6-4F358A4E444F}"/>
                </a:ext>
              </a:extLst>
            </p:cNvPr>
            <p:cNvCxnSpPr/>
            <p:nvPr/>
          </p:nvCxnSpPr>
          <p:spPr>
            <a:xfrm>
              <a:off x="0" y="0"/>
              <a:ext cx="128181" cy="733645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8985B53-484E-984E-85B0-41C7EDFC3499}"/>
                </a:ext>
              </a:extLst>
            </p:cNvPr>
            <p:cNvCxnSpPr/>
            <p:nvPr/>
          </p:nvCxnSpPr>
          <p:spPr>
            <a:xfrm flipH="1" flipV="1">
              <a:off x="2872267" y="502092"/>
              <a:ext cx="134975" cy="762593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39" name="Text Placeholder 5">
            <a:extLst>
              <a:ext uri="{FF2B5EF4-FFF2-40B4-BE49-F238E27FC236}">
                <a16:creationId xmlns:a16="http://schemas.microsoft.com/office/drawing/2014/main" id="{C144A66B-9949-EF44-9CD0-8174FC53DAF4}"/>
              </a:ext>
            </a:extLst>
          </p:cNvPr>
          <p:cNvSpPr txBox="1">
            <a:spLocks/>
          </p:cNvSpPr>
          <p:nvPr/>
        </p:nvSpPr>
        <p:spPr>
          <a:xfrm>
            <a:off x="8884712" y="4779239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Start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2925447F-406F-FD41-BD6B-4A266E19D31C}"/>
              </a:ext>
            </a:extLst>
          </p:cNvPr>
          <p:cNvSpPr txBox="1">
            <a:spLocks/>
          </p:cNvSpPr>
          <p:nvPr/>
        </p:nvSpPr>
        <p:spPr>
          <a:xfrm>
            <a:off x="5782496" y="2983695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B67A6B-972C-B04E-BB4B-AEB8DDE4A6DF}"/>
              </a:ext>
            </a:extLst>
          </p:cNvPr>
          <p:cNvSpPr/>
          <p:nvPr/>
        </p:nvSpPr>
        <p:spPr bwMode="gray">
          <a:xfrm rot="21076084">
            <a:off x="5811950" y="1884746"/>
            <a:ext cx="3192198" cy="14903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6492179-4BB2-E54B-B8D8-4A63BD72834F}"/>
              </a:ext>
            </a:extLst>
          </p:cNvPr>
          <p:cNvSpPr/>
          <p:nvPr/>
        </p:nvSpPr>
        <p:spPr bwMode="gray">
          <a:xfrm rot="21076084">
            <a:off x="6059276" y="3593862"/>
            <a:ext cx="3192198" cy="15097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A6C086-47F1-6E45-9D90-6C967421EC25}"/>
              </a:ext>
            </a:extLst>
          </p:cNvPr>
          <p:cNvGrpSpPr/>
          <p:nvPr/>
        </p:nvGrpSpPr>
        <p:grpSpPr>
          <a:xfrm>
            <a:off x="10281976" y="3578262"/>
            <a:ext cx="572877" cy="501820"/>
            <a:chOff x="10264884" y="3595354"/>
            <a:chExt cx="572877" cy="501820"/>
          </a:xfrm>
        </p:grpSpPr>
        <p:sp>
          <p:nvSpPr>
            <p:cNvPr id="89" name="Snip Single Corner Rectangle 88">
              <a:extLst>
                <a:ext uri="{FF2B5EF4-FFF2-40B4-BE49-F238E27FC236}">
                  <a16:creationId xmlns:a16="http://schemas.microsoft.com/office/drawing/2014/main" id="{963CF7C3-91BE-D44A-9AFC-48E175BB77AE}"/>
                </a:ext>
              </a:extLst>
            </p:cNvPr>
            <p:cNvSpPr/>
            <p:nvPr/>
          </p:nvSpPr>
          <p:spPr bwMode="gray">
            <a:xfrm>
              <a:off x="10264884" y="3595354"/>
              <a:ext cx="564022" cy="471359"/>
            </a:xfrm>
            <a:prstGeom prst="snip1Rect">
              <a:avLst/>
            </a:prstGeom>
            <a:solidFill>
              <a:srgbClr val="FF0000">
                <a:alpha val="39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 Placeholder 5">
              <a:extLst>
                <a:ext uri="{FF2B5EF4-FFF2-40B4-BE49-F238E27FC236}">
                  <a16:creationId xmlns:a16="http://schemas.microsoft.com/office/drawing/2014/main" id="{72C715DF-3E90-8C4E-9A61-5D3780AFAFB5}"/>
                </a:ext>
              </a:extLst>
            </p:cNvPr>
            <p:cNvSpPr txBox="1">
              <a:spLocks/>
            </p:cNvSpPr>
            <p:nvPr/>
          </p:nvSpPr>
          <p:spPr>
            <a:xfrm>
              <a:off x="10273739" y="3758620"/>
              <a:ext cx="564022" cy="33855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1"/>
                  </a:solidFill>
                </a:rPr>
                <a:t>Tile2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29D78395-23DF-8642-9BA6-A8B9282256DE}"/>
              </a:ext>
            </a:extLst>
          </p:cNvPr>
          <p:cNvSpPr/>
          <p:nvPr/>
        </p:nvSpPr>
        <p:spPr bwMode="gray">
          <a:xfrm rot="15629613">
            <a:off x="9636844" y="2227437"/>
            <a:ext cx="383761" cy="583120"/>
          </a:xfrm>
          <a:prstGeom prst="downArrow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own Arrow 90">
            <a:extLst>
              <a:ext uri="{FF2B5EF4-FFF2-40B4-BE49-F238E27FC236}">
                <a16:creationId xmlns:a16="http://schemas.microsoft.com/office/drawing/2014/main" id="{A658640E-F579-CD4B-AAB8-6E03042771AD}"/>
              </a:ext>
            </a:extLst>
          </p:cNvPr>
          <p:cNvSpPr/>
          <p:nvPr/>
        </p:nvSpPr>
        <p:spPr bwMode="gray">
          <a:xfrm rot="15629613">
            <a:off x="9645036" y="3625463"/>
            <a:ext cx="383761" cy="583120"/>
          </a:xfrm>
          <a:prstGeom prst="downArrow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02243A-44B2-9A49-9A48-EC880621A4AC}"/>
              </a:ext>
            </a:extLst>
          </p:cNvPr>
          <p:cNvGrpSpPr/>
          <p:nvPr/>
        </p:nvGrpSpPr>
        <p:grpSpPr>
          <a:xfrm>
            <a:off x="10317282" y="2176867"/>
            <a:ext cx="564022" cy="471359"/>
            <a:chOff x="10624177" y="1740495"/>
            <a:chExt cx="564022" cy="471359"/>
          </a:xfrm>
        </p:grpSpPr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EEB9B2A1-827E-C74F-91F8-B624FC5D00B9}"/>
                </a:ext>
              </a:extLst>
            </p:cNvPr>
            <p:cNvSpPr/>
            <p:nvPr/>
          </p:nvSpPr>
          <p:spPr bwMode="gray">
            <a:xfrm>
              <a:off x="10624177" y="1740495"/>
              <a:ext cx="564022" cy="471359"/>
            </a:xfrm>
            <a:prstGeom prst="snip1Rect">
              <a:avLst/>
            </a:prstGeom>
            <a:solidFill>
              <a:srgbClr val="FF0000">
                <a:alpha val="39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Text Placeholder 5">
              <a:extLst>
                <a:ext uri="{FF2B5EF4-FFF2-40B4-BE49-F238E27FC236}">
                  <a16:creationId xmlns:a16="http://schemas.microsoft.com/office/drawing/2014/main" id="{1B691CDB-044C-D449-BD91-ECF9739C3359}"/>
                </a:ext>
              </a:extLst>
            </p:cNvPr>
            <p:cNvSpPr txBox="1">
              <a:spLocks/>
            </p:cNvSpPr>
            <p:nvPr/>
          </p:nvSpPr>
          <p:spPr>
            <a:xfrm>
              <a:off x="10624177" y="1870511"/>
              <a:ext cx="564022" cy="33855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1"/>
                  </a:solidFill>
                </a:rPr>
                <a:t>Tile1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4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4" grpId="0" animBg="1"/>
      <p:bldP spid="131" grpId="0"/>
      <p:bldP spid="132" grpId="0" animBg="1"/>
      <p:bldP spid="133" grpId="0"/>
      <p:bldP spid="134" grpId="0"/>
      <p:bldP spid="134" grpId="1"/>
      <p:bldP spid="139" grpId="0"/>
      <p:bldP spid="139" grpId="1"/>
      <p:bldP spid="140" grpId="0"/>
      <p:bldP spid="140" grpId="1"/>
      <p:bldP spid="3" grpId="0" animBg="1"/>
      <p:bldP spid="88" grpId="0" animBg="1"/>
      <p:bldP spid="8" grpId="0" animBg="1"/>
      <p:bldP spid="9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How UBER</a:t>
            </a:r>
            <a:r>
              <a:rPr lang="zh-CN" altLang="en-US" b="1" dirty="0"/>
              <a:t> </a:t>
            </a:r>
            <a:r>
              <a:rPr lang="en-US" b="1" dirty="0"/>
              <a:t>find nearest rider for you?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271980" y="2504661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nearest element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only needed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Balanced file size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50F6A-B605-6A47-A9AA-0B260179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6" y="1814343"/>
            <a:ext cx="3759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9236922" y="340961"/>
            <a:ext cx="2587562" cy="559437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8774358" y="1598920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count is 2000~3000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file size is 700KB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implement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F834-AA1A-6D4E-ABB3-91B2C6B3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" y="1409857"/>
            <a:ext cx="8774358" cy="5510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AED73E-EA2C-3E44-A6FA-4C9E8F2B2E7E}"/>
              </a:ext>
            </a:extLst>
          </p:cNvPr>
          <p:cNvSpPr/>
          <p:nvPr/>
        </p:nvSpPr>
        <p:spPr bwMode="gray">
          <a:xfrm>
            <a:off x="2955078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582F59-358D-0D41-BDA6-CB9B206251DF}"/>
              </a:ext>
            </a:extLst>
          </p:cNvPr>
          <p:cNvSpPr/>
          <p:nvPr/>
        </p:nvSpPr>
        <p:spPr bwMode="gray">
          <a:xfrm>
            <a:off x="5989669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30A9D-2BB7-AD4E-97CB-6525FB68E78C}"/>
              </a:ext>
            </a:extLst>
          </p:cNvPr>
          <p:cNvSpPr/>
          <p:nvPr/>
        </p:nvSpPr>
        <p:spPr bwMode="gray">
          <a:xfrm>
            <a:off x="0" y="4178505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437E9D-37C2-E54F-84E2-8DFBBD327CFF}"/>
              </a:ext>
            </a:extLst>
          </p:cNvPr>
          <p:cNvSpPr/>
          <p:nvPr/>
        </p:nvSpPr>
        <p:spPr bwMode="gray">
          <a:xfrm>
            <a:off x="3092965" y="416496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7AD29-1FA1-EB42-93C8-E858E52D60EE}"/>
              </a:ext>
            </a:extLst>
          </p:cNvPr>
          <p:cNvSpPr/>
          <p:nvPr/>
        </p:nvSpPr>
        <p:spPr bwMode="gray">
          <a:xfrm>
            <a:off x="6006316" y="4180714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22E0476-69CB-AF41-BFB3-58208EC00CDE}"/>
              </a:ext>
            </a:extLst>
          </p:cNvPr>
          <p:cNvSpPr txBox="1">
            <a:spLocks/>
          </p:cNvSpPr>
          <p:nvPr/>
        </p:nvSpPr>
        <p:spPr>
          <a:xfrm>
            <a:off x="8619369" y="3684223"/>
            <a:ext cx="3646288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might move to different tile during data update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additional meta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A9D4DE-F1AD-6044-80D0-D414ABBF778C}"/>
              </a:ext>
            </a:extLst>
          </p:cNvPr>
          <p:cNvSpPr/>
          <p:nvPr/>
        </p:nvSpPr>
        <p:spPr bwMode="gray">
          <a:xfrm>
            <a:off x="107360" y="1343597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1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Issue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E3EED4-F0C2-1447-BAF2-F2F003D21D72}"/>
              </a:ext>
            </a:extLst>
          </p:cNvPr>
          <p:cNvGrpSpPr/>
          <p:nvPr/>
        </p:nvGrpSpPr>
        <p:grpSpPr>
          <a:xfrm>
            <a:off x="1025110" y="1577008"/>
            <a:ext cx="9616386" cy="2232991"/>
            <a:chOff x="1568449" y="4439478"/>
            <a:chExt cx="9616386" cy="22329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49391-AAB1-5B4B-A402-66B853FE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49" y="4439478"/>
              <a:ext cx="4569043" cy="22329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470070-55A4-ED43-A614-72E930D19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987" y="4439478"/>
              <a:ext cx="4633848" cy="22300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8FED63-911F-1D49-9DAC-6772EE1B412E}"/>
                </a:ext>
              </a:extLst>
            </p:cNvPr>
            <p:cNvSpPr txBox="1"/>
            <p:nvPr/>
          </p:nvSpPr>
          <p:spPr>
            <a:xfrm>
              <a:off x="1568449" y="63002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16Q4</a:t>
              </a:r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FBE424-094B-F846-B0A1-3886005D79E7}"/>
                </a:ext>
              </a:extLst>
            </p:cNvPr>
            <p:cNvSpPr txBox="1"/>
            <p:nvPr/>
          </p:nvSpPr>
          <p:spPr>
            <a:xfrm>
              <a:off x="6550987" y="6300229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17Q1</a:t>
              </a:r>
              <a:endParaRPr lang="en-US" b="1" dirty="0"/>
            </a:p>
          </p:txBody>
        </p:sp>
      </p:grpSp>
      <p:pic>
        <p:nvPicPr>
          <p:cNvPr id="13" name="Picture 1" descr="cid:image001.png@01D384BA.8AD625B0">
            <a:extLst>
              <a:ext uri="{FF2B5EF4-FFF2-40B4-BE49-F238E27FC236}">
                <a16:creationId xmlns:a16="http://schemas.microsoft.com/office/drawing/2014/main" id="{AE577063-7B82-484E-8837-C2C0CC8A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887" y="3981585"/>
            <a:ext cx="3977543" cy="28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id:image002.png@01D384BA.8AD625B0">
            <a:extLst>
              <a:ext uri="{FF2B5EF4-FFF2-40B4-BE49-F238E27FC236}">
                <a16:creationId xmlns:a16="http://schemas.microsoft.com/office/drawing/2014/main" id="{97B78513-39AB-9E42-AF1F-A64C15AA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1640" y="3981585"/>
            <a:ext cx="4003435" cy="287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86763-0CFD-9F4E-8248-6DD40AD7BBF1}"/>
              </a:ext>
            </a:extLst>
          </p:cNvPr>
          <p:cNvCxnSpPr>
            <a:cxnSpLocks/>
          </p:cNvCxnSpPr>
          <p:nvPr/>
        </p:nvCxnSpPr>
        <p:spPr>
          <a:xfrm>
            <a:off x="5575757" y="5431989"/>
            <a:ext cx="73298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41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data element stable/Get </a:t>
            </a:r>
            <a:r>
              <a:rPr lang="en-US" dirty="0" err="1"/>
              <a:t>tileid</a:t>
            </a:r>
            <a:r>
              <a:rPr lang="en-US" dirty="0"/>
              <a:t> by </a:t>
            </a:r>
            <a:r>
              <a:rPr lang="en-US" dirty="0" err="1"/>
              <a:t>latlon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split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will stay in fixed grid as long as no change for geometry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id could be calculated by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Cacheability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/Updateability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size depend on data density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9D7C61-6C5D-7C4E-9E81-7DBDBA36E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07" y="1679612"/>
            <a:ext cx="5209419" cy="55163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089FD-5272-DE4F-BB42-E2D652ED948F}"/>
              </a:ext>
            </a:extLst>
          </p:cNvPr>
          <p:cNvSpPr/>
          <p:nvPr/>
        </p:nvSpPr>
        <p:spPr bwMode="gray">
          <a:xfrm>
            <a:off x="3255916" y="145699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64EC4A-B500-DB4D-BE5A-10C7CE83805F}"/>
              </a:ext>
            </a:extLst>
          </p:cNvPr>
          <p:cNvSpPr/>
          <p:nvPr/>
        </p:nvSpPr>
        <p:spPr bwMode="gray">
          <a:xfrm>
            <a:off x="184725" y="4372579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EA66F-3D31-584F-A15B-3A7526C2E8D1}"/>
              </a:ext>
            </a:extLst>
          </p:cNvPr>
          <p:cNvSpPr/>
          <p:nvPr/>
        </p:nvSpPr>
        <p:spPr bwMode="gray">
          <a:xfrm>
            <a:off x="3358619" y="437551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DFC056-0ED3-1946-A164-0CF49D953C39}"/>
              </a:ext>
            </a:extLst>
          </p:cNvPr>
          <p:cNvSpPr/>
          <p:nvPr/>
        </p:nvSpPr>
        <p:spPr bwMode="gray">
          <a:xfrm>
            <a:off x="390132" y="1395567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11" grpId="0" animBg="1"/>
      <p:bldP spid="12" grpId="0" animBg="1"/>
      <p:bldP spid="13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Valhalla Tiles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tile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ingle_cell">
            <a:hlinkClick r:id="rId2"/>
            <a:extLst>
              <a:ext uri="{FF2B5EF4-FFF2-40B4-BE49-F238E27FC236}">
                <a16:creationId xmlns:a16="http://schemas.microsoft.com/office/drawing/2014/main" id="{3FF69948-BF07-A64E-9F5A-C31C3028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1" y="1814343"/>
            <a:ext cx="6572470" cy="3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B6D5A6-7B9A-2143-A35E-3D0D39935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76" y="1357143"/>
            <a:ext cx="3695700" cy="2235200"/>
          </a:xfrm>
          <a:prstGeom prst="rect">
            <a:avLst/>
          </a:prstGeom>
        </p:spPr>
      </p:pic>
      <p:pic>
        <p:nvPicPr>
          <p:cNvPr id="2052" name="Picture 4" descr="single_cell">
            <a:hlinkClick r:id="rId5"/>
            <a:extLst>
              <a:ext uri="{FF2B5EF4-FFF2-40B4-BE49-F238E27FC236}">
                <a16:creationId xmlns:a16="http://schemas.microsoft.com/office/drawing/2014/main" id="{6C6C270F-68E0-5445-861C-4439BDED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621" y="1969604"/>
            <a:ext cx="508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E88D0-723C-3D4C-990F-B18E55055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291" y="3068566"/>
            <a:ext cx="6477000" cy="248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6AA7059-5B89-534A-9F0B-1AFD464CE3F3}"/>
              </a:ext>
            </a:extLst>
          </p:cNvPr>
          <p:cNvGrpSpPr/>
          <p:nvPr/>
        </p:nvGrpSpPr>
        <p:grpSpPr>
          <a:xfrm>
            <a:off x="9181001" y="5571566"/>
            <a:ext cx="1913529" cy="881614"/>
            <a:chOff x="2226365" y="4903304"/>
            <a:chExt cx="1913529" cy="88161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4B002F-B6F3-5B49-A01E-FC3B3D16F3BF}"/>
                </a:ext>
              </a:extLst>
            </p:cNvPr>
            <p:cNvSpPr/>
            <p:nvPr/>
          </p:nvSpPr>
          <p:spPr bwMode="gray">
            <a:xfrm>
              <a:off x="2226365" y="4903304"/>
              <a:ext cx="1497496" cy="503583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D02E8DAC-5355-B140-B13A-96C3783C1B9F}"/>
                </a:ext>
              </a:extLst>
            </p:cNvPr>
            <p:cNvSpPr txBox="1">
              <a:spLocks/>
            </p:cNvSpPr>
            <p:nvPr/>
          </p:nvSpPr>
          <p:spPr>
            <a:xfrm>
              <a:off x="2536669" y="5028855"/>
              <a:ext cx="1603225" cy="75606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25MB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8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lenavTemplate2016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1BBFE2C-22D3-B94F-ABB8-F97DA3A49072}" vid="{2A2C88A2-8B72-3047-A5D7-2D684C448551}"/>
    </a:ext>
  </a:extLst>
</a:theme>
</file>

<file path=ppt/theme/theme2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{A7B010BF-0C6A-6B4B-AE15-32931F60B933}tf10001076</Template>
  <TotalTime>18817</TotalTime>
  <Words>698</Words>
  <Application>Microsoft Macintosh PowerPoint</Application>
  <PresentationFormat>Widescreen</PresentationFormat>
  <Paragraphs>182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AmazonEmberLight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Symbol</vt:lpstr>
      <vt:lpstr>Times New Roman</vt:lpstr>
      <vt:lpstr>TelenavTemplate2016</vt:lpstr>
      <vt:lpstr>Open Source for Navigation</vt:lpstr>
      <vt:lpstr>Agenda</vt:lpstr>
      <vt:lpstr>Story #1. How to organize mapdata for map streaming</vt:lpstr>
      <vt:lpstr>Terminology</vt:lpstr>
      <vt:lpstr>How to store data</vt:lpstr>
      <vt:lpstr>KD split</vt:lpstr>
      <vt:lpstr>History Issue</vt:lpstr>
      <vt:lpstr>Keep data element stable/Get tileid by latlon</vt:lpstr>
      <vt:lpstr>Valhalla Tiles</vt:lpstr>
      <vt:lpstr>Lesson learned</vt:lpstr>
      <vt:lpstr>Story #2 Calculate route consider dynamic information</vt:lpstr>
      <vt:lpstr>Story #2 Calculate route consider dynamic information</vt:lpstr>
      <vt:lpstr>Function class Level promotion</vt:lpstr>
      <vt:lpstr>Function class Level promotion</vt:lpstr>
      <vt:lpstr>Function class Level promotion</vt:lpstr>
      <vt:lpstr>Partition the graph</vt:lpstr>
      <vt:lpstr>Customizable Route planning</vt:lpstr>
      <vt:lpstr>How to find min-cut</vt:lpstr>
      <vt:lpstr>How to find min-cut</vt:lpstr>
      <vt:lpstr>How to find min-cut</vt:lpstr>
      <vt:lpstr>Cut result of US</vt:lpstr>
      <vt:lpstr>Lesson learned</vt:lpstr>
      <vt:lpstr>Story #3 Map Matching when the map data is wrong</vt:lpstr>
      <vt:lpstr>Offline Map Matching</vt:lpstr>
      <vt:lpstr>Offline Map Matching</vt:lpstr>
      <vt:lpstr>Offline Map Matching</vt:lpstr>
      <vt:lpstr>Map Matching logic</vt:lpstr>
      <vt:lpstr>When map is wrong (LYFT’s way)</vt:lpstr>
      <vt:lpstr>Lesson learned</vt:lpstr>
      <vt:lpstr>When map is wrong (LYFT’s way)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Liu, Xun (Perry)</cp:lastModifiedBy>
  <cp:revision>284</cp:revision>
  <dcterms:created xsi:type="dcterms:W3CDTF">2016-03-10T22:43:14Z</dcterms:created>
  <dcterms:modified xsi:type="dcterms:W3CDTF">2019-04-05T01:26:33Z</dcterms:modified>
</cp:coreProperties>
</file>